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312" r:id="rId2"/>
    <p:sldId id="1314" r:id="rId3"/>
    <p:sldId id="1315" r:id="rId4"/>
    <p:sldId id="1316" r:id="rId5"/>
    <p:sldId id="1319" r:id="rId6"/>
    <p:sldId id="1320" r:id="rId7"/>
    <p:sldId id="1321" r:id="rId8"/>
    <p:sldId id="1322" r:id="rId9"/>
    <p:sldId id="1323" r:id="rId10"/>
    <p:sldId id="1324" r:id="rId11"/>
    <p:sldId id="1325" r:id="rId12"/>
    <p:sldId id="1326" r:id="rId13"/>
    <p:sldId id="1327" r:id="rId14"/>
    <p:sldId id="1329" r:id="rId15"/>
    <p:sldId id="1330" r:id="rId16"/>
    <p:sldId id="1331" r:id="rId17"/>
    <p:sldId id="1332" r:id="rId18"/>
    <p:sldId id="1333" r:id="rId19"/>
    <p:sldId id="1334" r:id="rId20"/>
    <p:sldId id="1335" r:id="rId21"/>
    <p:sldId id="1337" r:id="rId22"/>
    <p:sldId id="1338" r:id="rId23"/>
    <p:sldId id="1380" r:id="rId24"/>
    <p:sldId id="1381" r:id="rId25"/>
    <p:sldId id="1341" r:id="rId26"/>
    <p:sldId id="1342" r:id="rId27"/>
    <p:sldId id="1373" r:id="rId28"/>
    <p:sldId id="1343" r:id="rId29"/>
    <p:sldId id="1372" r:id="rId30"/>
    <p:sldId id="1344" r:id="rId31"/>
    <p:sldId id="1345" r:id="rId32"/>
    <p:sldId id="1346" r:id="rId33"/>
    <p:sldId id="1347" r:id="rId34"/>
    <p:sldId id="1348" r:id="rId35"/>
    <p:sldId id="1377" r:id="rId36"/>
    <p:sldId id="1382" r:id="rId37"/>
    <p:sldId id="1378" r:id="rId38"/>
    <p:sldId id="1379" r:id="rId39"/>
    <p:sldId id="1351" r:id="rId40"/>
    <p:sldId id="1352" r:id="rId41"/>
    <p:sldId id="1374" r:id="rId42"/>
    <p:sldId id="1353" r:id="rId43"/>
    <p:sldId id="1354" r:id="rId44"/>
    <p:sldId id="1355" r:id="rId45"/>
    <p:sldId id="1376" r:id="rId46"/>
    <p:sldId id="1356" r:id="rId47"/>
    <p:sldId id="1357" r:id="rId48"/>
    <p:sldId id="1358" r:id="rId49"/>
    <p:sldId id="1359" r:id="rId50"/>
    <p:sldId id="1360" r:id="rId51"/>
    <p:sldId id="1361" r:id="rId52"/>
    <p:sldId id="1362" r:id="rId53"/>
    <p:sldId id="1375" r:id="rId54"/>
    <p:sldId id="1363" r:id="rId5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B633D"/>
    <a:srgbClr val="0049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87" autoAdjust="0"/>
    <p:restoredTop sz="84331" autoAdjust="0"/>
  </p:normalViewPr>
  <p:slideViewPr>
    <p:cSldViewPr>
      <p:cViewPr>
        <p:scale>
          <a:sx n="100" d="100"/>
          <a:sy n="100" d="100"/>
        </p:scale>
        <p:origin x="-1944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-7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dirty="0" smtClean="0"/>
              <a:t>©  Lee Carroll 2011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547A7-B9F5-431F-8DE7-56724C62842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B965-4763-45C4-8ADD-98D31283ABB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6F559-FC76-4C95-9C01-5C14D8113565}" type="slidenum">
              <a:rPr lang="en-AU" smtClean="0"/>
              <a:pPr/>
              <a:t>1</a:t>
            </a:fld>
            <a:endParaRPr lang="en-AU" dirty="0" smtClean="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C35D-0EF5-42FE-BD39-D06ECC00D2A9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A= </a:t>
            </a:r>
            <a:r>
              <a:rPr lang="en-AU" dirty="0" err="1" smtClean="0"/>
              <a:t>Alanine</a:t>
            </a:r>
            <a:endParaRPr lang="en-AU" dirty="0" smtClean="0"/>
          </a:p>
          <a:p>
            <a:r>
              <a:rPr lang="en-AU" dirty="0" smtClean="0"/>
              <a:t>Q=Glutamine</a:t>
            </a:r>
          </a:p>
          <a:p>
            <a:r>
              <a:rPr lang="en-AU" dirty="0" smtClean="0"/>
              <a:t>G=</a:t>
            </a:r>
            <a:r>
              <a:rPr lang="en-AU" baseline="0" dirty="0" smtClean="0"/>
              <a:t> </a:t>
            </a:r>
            <a:r>
              <a:rPr lang="en-AU" baseline="0" dirty="0" err="1" smtClean="0"/>
              <a:t>Glycine</a:t>
            </a:r>
            <a:endParaRPr lang="en-AU" baseline="0" dirty="0" smtClean="0"/>
          </a:p>
          <a:p>
            <a:r>
              <a:rPr lang="en-AU" baseline="0" dirty="0" smtClean="0"/>
              <a:t>A= </a:t>
            </a:r>
            <a:r>
              <a:rPr lang="en-AU" baseline="0" dirty="0" err="1" smtClean="0"/>
              <a:t>Alanine</a:t>
            </a:r>
            <a:endParaRPr lang="en-AU" baseline="0" dirty="0" smtClean="0"/>
          </a:p>
          <a:p>
            <a:r>
              <a:rPr lang="en-AU" baseline="0" dirty="0" smtClean="0"/>
              <a:t>P=</a:t>
            </a:r>
            <a:r>
              <a:rPr lang="en-AU" baseline="0" dirty="0" err="1" smtClean="0"/>
              <a:t>Proline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51862F-AE3D-471B-A514-7B01B993631C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000" indent="-342000">
              <a:tabLst>
                <a:tab pos="354013" algn="l"/>
              </a:tabLst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AU" dirty="0" smtClean="0"/>
          </a:p>
          <a:p>
            <a:pPr defTabSz="91275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599"/>
              </a:spcBef>
            </a:pPr>
            <a:r>
              <a:rPr lang="en-AU" dirty="0" smtClean="0"/>
              <a:t>Need to address the causes</a:t>
            </a:r>
          </a:p>
          <a:p>
            <a:pPr marL="228189" indent="-228189">
              <a:spcBef>
                <a:spcPts val="599"/>
              </a:spcBef>
              <a:buFont typeface="+mj-lt"/>
              <a:buAutoNum type="arabicPeriod"/>
            </a:pPr>
            <a:r>
              <a:rPr lang="en-AU" dirty="0" smtClean="0"/>
              <a:t>Predisposing causes</a:t>
            </a:r>
          </a:p>
          <a:p>
            <a:pPr marL="228189" indent="-228189">
              <a:spcBef>
                <a:spcPts val="599"/>
              </a:spcBef>
              <a:buFont typeface="+mj-lt"/>
              <a:buAutoNum type="arabicPeriod"/>
            </a:pPr>
            <a:r>
              <a:rPr lang="en-AU" dirty="0" smtClean="0"/>
              <a:t>Excitatory or precipitating causes</a:t>
            </a:r>
          </a:p>
          <a:p>
            <a:pPr marL="228189" indent="-228189">
              <a:spcBef>
                <a:spcPts val="599"/>
              </a:spcBef>
              <a:buFont typeface="+mj-lt"/>
              <a:buAutoNum type="arabicPeriod"/>
            </a:pPr>
            <a:r>
              <a:rPr lang="en-AU" dirty="0" smtClean="0"/>
              <a:t>Perpetuating or sustaining causes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xfrm>
            <a:off x="198437" y="4715908"/>
            <a:ext cx="6400799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3E761-67A1-4987-B087-B1077CA9C68C}" type="slidenum">
              <a:rPr lang="en-AU" smtClean="0"/>
              <a:pPr/>
              <a:t>23</a:t>
            </a:fld>
            <a:endParaRPr lang="en-AU" smtClean="0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2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  <a:noFill/>
        </p:spPr>
        <p:txBody>
          <a:bodyPr lIns="90471" tIns="45235" rIns="90471" bIns="45235"/>
          <a:lstStyle/>
          <a:p>
            <a:r>
              <a:rPr lang="en-AU" smtClean="0"/>
              <a:t>MediHerb: Our History and Philosophy</a:t>
            </a:r>
          </a:p>
        </p:txBody>
      </p:sp>
      <p:sp>
        <p:nvSpPr>
          <p:cNvPr id="286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70FCE-E9D4-4A00-B3DB-5A49BBD6E8B3}" type="slidenum">
              <a:rPr lang="en-AU" smtClean="0"/>
              <a:pPr/>
              <a:t>24</a:t>
            </a:fld>
            <a:endParaRPr lang="en-A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Licorice adrenals</a:t>
            </a:r>
          </a:p>
          <a:p>
            <a:r>
              <a:rPr lang="en-AU" dirty="0" smtClean="0"/>
              <a:t>Rehmannia Kidney</a:t>
            </a:r>
          </a:p>
          <a:p>
            <a:r>
              <a:rPr lang="en-AU" dirty="0" smtClean="0"/>
              <a:t>St</a:t>
            </a:r>
            <a:r>
              <a:rPr lang="en-AU" baseline="0" dirty="0" smtClean="0"/>
              <a:t> John’s Wort/Ginkgo Nerves/Brain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xfrm>
            <a:off x="907930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b="1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EE44BE-4089-4638-B3DC-250284BE829A}" type="slidenum">
              <a:rPr lang="en-AU" smtClean="0"/>
              <a:pPr>
                <a:defRPr/>
              </a:pPr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4E89AB-EDF5-4FC4-84BA-CDA2404A49DC}" type="slidenum">
              <a:rPr lang="en-AU" smtClean="0"/>
              <a:pPr>
                <a:defRPr/>
              </a:pPr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79DC1-1846-46B8-99A6-541C22311EF8}" type="slidenum">
              <a:rPr lang="en-AU" smtClean="0"/>
              <a:pPr/>
              <a:t>36</a:t>
            </a:fld>
            <a:endParaRPr lang="en-A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E0E50-A279-441F-913E-979328100C08}" type="slidenum">
              <a:rPr lang="en-AU" smtClean="0"/>
              <a:pPr>
                <a:defRPr/>
              </a:pPr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E0E50-A279-441F-913E-979328100C08}" type="slidenum">
              <a:rPr lang="en-AU" smtClean="0"/>
              <a:pPr>
                <a:defRPr/>
              </a:pPr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5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5ED49-5D93-468C-B0A7-19E3FE2B4B54}" type="slidenum">
              <a:rPr lang="en-AU" smtClean="0"/>
              <a:pPr>
                <a:defRPr/>
              </a:pPr>
              <a:t>40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xfrm>
            <a:off x="907930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5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5ED49-5D93-468C-B0A7-19E3FE2B4B54}" type="slidenum">
              <a:rPr lang="en-AU" smtClean="0"/>
              <a:pPr>
                <a:defRPr/>
              </a:pPr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42</a:t>
            </a:fld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7A968-32DD-4C42-8EB2-3E5DB4A0EF64}" type="slidenum">
              <a:rPr lang="en-AU" smtClean="0"/>
              <a:pPr>
                <a:defRPr/>
              </a:pPr>
              <a:t>43</a:t>
            </a:fld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44</a:t>
            </a:fld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45</a:t>
            </a:fld>
            <a:endParaRPr lang="en-A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29DB4-C006-4C25-8D05-F653A11664D5}" type="slidenum">
              <a:rPr lang="en-AU" smtClean="0"/>
              <a:pPr/>
              <a:t>46</a:t>
            </a:fld>
            <a:endParaRPr lang="en-A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47</a:t>
            </a:fld>
            <a:endParaRPr lang="en-A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48</a:t>
            </a:fld>
            <a:endParaRPr lang="en-A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49</a:t>
            </a:fld>
            <a:endParaRPr lang="en-A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50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56A5-3ADB-49F0-A7CF-246BEC2706C0}" type="slidenum">
              <a:rPr lang="en-AU" smtClean="0"/>
              <a:pPr/>
              <a:t>51</a:t>
            </a:fld>
            <a:endParaRPr lang="en-A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5837B-0300-4EB2-82F0-07695E6AE5C3}" type="slidenum">
              <a:rPr lang="en-AU" smtClean="0"/>
              <a:pPr>
                <a:defRPr/>
              </a:pPr>
              <a:t>52</a:t>
            </a:fld>
            <a:endParaRPr lang="en-A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5837B-0300-4EB2-82F0-07695E6AE5C3}" type="slidenum">
              <a:rPr lang="en-AU" smtClean="0"/>
              <a:pPr>
                <a:defRPr/>
              </a:pPr>
              <a:t>53</a:t>
            </a:fld>
            <a:endParaRPr lang="en-A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54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Beetles unpalatable to birds</a:t>
            </a:r>
          </a:p>
          <a:p>
            <a:r>
              <a:rPr lang="en-AU" dirty="0" smtClean="0"/>
              <a:t>Roaches mimic beetles</a:t>
            </a:r>
            <a:r>
              <a:rPr lang="en-AU" baseline="0" dirty="0" smtClean="0"/>
              <a:t> so not to be eaten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u="non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0F6C8F-966B-492A-A3A6-2B603B70AC2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507413" cy="5040312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>
            <a:lvl1pPr>
              <a:spcBef>
                <a:spcPts val="6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0492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077200" cy="3579629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6000" dirty="0" smtClean="0"/>
              <a:t>Innovative Herbal Insights into Autoimmune Disease</a:t>
            </a:r>
            <a:endParaRPr lang="en-AU" sz="6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51050" y="692150"/>
            <a:ext cx="4826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n-AU" sz="4400" dirty="0"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4797425"/>
            <a:ext cx="6337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endParaRPr lang="en-AU" sz="2400" dirty="0"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60839" y="4692948"/>
            <a:ext cx="7715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Lee W Carroll B.Sc.</a:t>
            </a:r>
            <a:endParaRPr lang="en-A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Royal Lee and Autoimmunity</a:t>
            </a:r>
            <a:endParaRPr lang="en-AU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7951" y="1371600"/>
            <a:ext cx="8834030" cy="5257800"/>
          </a:xfrm>
        </p:spPr>
        <p:txBody>
          <a:bodyPr/>
          <a:lstStyle/>
          <a:p>
            <a:pPr>
              <a:buFontTx/>
              <a:buNone/>
              <a:tabLst>
                <a:tab pos="6548438" algn="r"/>
              </a:tabLst>
            </a:pPr>
            <a:r>
              <a:rPr lang="en-AU" dirty="0"/>
              <a:t>	“From these considerations, it seems entirely possible that certain human diseases have as their basis an immunological reaction to host tissues made antigenic by infectious processes”</a:t>
            </a:r>
          </a:p>
          <a:p>
            <a:pPr>
              <a:buFontTx/>
              <a:buNone/>
              <a:tabLst>
                <a:tab pos="6548438" algn="r"/>
              </a:tabLst>
            </a:pPr>
            <a:endParaRPr lang="en-AU" dirty="0"/>
          </a:p>
          <a:p>
            <a:pPr>
              <a:buFontTx/>
              <a:buNone/>
              <a:tabLst>
                <a:tab pos="6548438" algn="r"/>
              </a:tabLst>
            </a:pPr>
            <a:r>
              <a:rPr lang="en-AU" dirty="0"/>
              <a:t>	</a:t>
            </a:r>
            <a:endParaRPr lang="en-AU" dirty="0" smtClean="0"/>
          </a:p>
          <a:p>
            <a:pPr>
              <a:buFontTx/>
              <a:buNone/>
              <a:tabLst>
                <a:tab pos="6548438" algn="r"/>
              </a:tabLst>
            </a:pPr>
            <a:r>
              <a:rPr lang="en-AU" sz="2000" dirty="0" smtClean="0"/>
              <a:t>	Dr </a:t>
            </a:r>
            <a:r>
              <a:rPr lang="en-AU" sz="2000" dirty="0"/>
              <a:t>Royal Lee, quoting Peterson and </a:t>
            </a:r>
            <a:r>
              <a:rPr lang="en-AU" sz="2000" dirty="0" smtClean="0"/>
              <a:t>Good,</a:t>
            </a:r>
            <a:br>
              <a:rPr lang="en-AU" sz="2000" dirty="0" smtClean="0"/>
            </a:br>
            <a:r>
              <a:rPr lang="en-AU" sz="2000" dirty="0" smtClean="0"/>
              <a:t>in </a:t>
            </a:r>
            <a:r>
              <a:rPr lang="en-AU" sz="2000" dirty="0"/>
              <a:t>his lecture on Allergies as a Cause of </a:t>
            </a:r>
            <a:r>
              <a:rPr lang="en-AU" sz="2000" dirty="0" smtClean="0"/>
              <a:t>Disease,</a:t>
            </a:r>
            <a:br>
              <a:rPr lang="en-AU" sz="2000" dirty="0" smtClean="0"/>
            </a:br>
            <a:r>
              <a:rPr lang="en-AU" sz="2000" dirty="0" smtClean="0"/>
              <a:t>Exogenous </a:t>
            </a:r>
            <a:r>
              <a:rPr lang="en-AU" sz="2000" dirty="0"/>
              <a:t>and Endogenous </a:t>
            </a:r>
            <a:r>
              <a:rPr lang="en-AU" sz="2000" dirty="0" smtClean="0"/>
              <a:t>Antigenic</a:t>
            </a:r>
            <a:br>
              <a:rPr lang="en-AU" sz="2000" dirty="0" smtClean="0"/>
            </a:br>
            <a:r>
              <a:rPr lang="en-AU" sz="2000" dirty="0" smtClean="0"/>
              <a:t>Immune </a:t>
            </a:r>
            <a:r>
              <a:rPr lang="en-AU" sz="2000" dirty="0"/>
              <a:t>and Autoimmune Reactions: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Cause </a:t>
            </a:r>
            <a:r>
              <a:rPr lang="en-AU" sz="2000" dirty="0"/>
              <a:t>and Correction.</a:t>
            </a:r>
            <a:br>
              <a:rPr lang="en-AU" sz="2000" dirty="0"/>
            </a:br>
            <a:r>
              <a:rPr lang="en-AU" sz="2000" dirty="0"/>
              <a:t>May 7, 1963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31398"/>
            <a:ext cx="2395981" cy="317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319890" cy="684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333829" y="457200"/>
            <a:ext cx="8581571" cy="617220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buFontTx/>
              <a:buNone/>
              <a:tabLst>
                <a:tab pos="4029075" algn="ctr"/>
                <a:tab pos="4843463" algn="l"/>
              </a:tabLst>
              <a:defRPr/>
            </a:pPr>
            <a:r>
              <a:rPr lang="en-AU" sz="2400" dirty="0" smtClean="0"/>
              <a:t>Poliovirus </a:t>
            </a:r>
            <a:r>
              <a:rPr lang="en-AU" sz="2400" dirty="0"/>
              <a:t>VP2	</a:t>
            </a:r>
            <a:r>
              <a:rPr lang="en-AU" sz="2400" dirty="0" smtClean="0"/>
              <a:t>     </a:t>
            </a:r>
            <a:r>
              <a:rPr lang="en-AU" sz="2400" dirty="0"/>
              <a:t>	</a:t>
            </a:r>
            <a:r>
              <a:rPr lang="en-AU" sz="2400" dirty="0" smtClean="0"/>
              <a:t>		STT</a:t>
            </a:r>
            <a:r>
              <a:rPr lang="en-AU" sz="2400" b="1" dirty="0" smtClean="0">
                <a:solidFill>
                  <a:schemeClr val="bg1"/>
                </a:solidFill>
              </a:rPr>
              <a:t>KESRGT</a:t>
            </a:r>
            <a:r>
              <a:rPr lang="en-AU" sz="2400" dirty="0" smtClean="0"/>
              <a:t>T</a:t>
            </a:r>
            <a:br>
              <a:rPr lang="en-AU" sz="2400" dirty="0" smtClean="0"/>
            </a:br>
            <a:r>
              <a:rPr lang="en-AU" sz="2400" dirty="0" smtClean="0"/>
              <a:t>Acetylcholine </a:t>
            </a:r>
            <a:r>
              <a:rPr lang="en-AU" sz="2400" dirty="0"/>
              <a:t>receptor	</a:t>
            </a:r>
            <a:r>
              <a:rPr lang="en-AU" sz="2400" dirty="0" smtClean="0"/>
              <a:t>       </a:t>
            </a:r>
            <a:r>
              <a:rPr lang="en-AU" sz="2400" dirty="0"/>
              <a:t>	</a:t>
            </a:r>
            <a:r>
              <a:rPr lang="en-AU" sz="2400" dirty="0" smtClean="0"/>
              <a:t>		TVI</a:t>
            </a:r>
            <a:r>
              <a:rPr lang="en-AU" sz="2400" b="1" dirty="0" smtClean="0">
                <a:solidFill>
                  <a:schemeClr val="bg1"/>
                </a:solidFill>
              </a:rPr>
              <a:t>KESRGT</a:t>
            </a:r>
            <a:r>
              <a:rPr lang="en-AU" sz="2400" dirty="0" smtClean="0"/>
              <a:t>K</a:t>
            </a:r>
            <a:endParaRPr lang="en-AU" sz="2400" dirty="0"/>
          </a:p>
          <a:p>
            <a:pPr marL="0" indent="0">
              <a:spcBef>
                <a:spcPct val="40000"/>
              </a:spcBef>
              <a:buFontTx/>
              <a:buNone/>
              <a:tabLst>
                <a:tab pos="4029075" algn="ctr"/>
                <a:tab pos="4843463" algn="l"/>
              </a:tabLst>
              <a:defRPr/>
            </a:pPr>
            <a:r>
              <a:rPr lang="en-AU" sz="2400" dirty="0" err="1"/>
              <a:t>Papilloma</a:t>
            </a:r>
            <a:r>
              <a:rPr lang="en-AU" sz="2400" dirty="0"/>
              <a:t> virus E2	</a:t>
            </a:r>
            <a:r>
              <a:rPr lang="en-AU" sz="2400" dirty="0" smtClean="0"/>
              <a:t>      </a:t>
            </a:r>
            <a:r>
              <a:rPr lang="en-AU" sz="2400" dirty="0"/>
              <a:t>	</a:t>
            </a:r>
            <a:r>
              <a:rPr lang="en-AU" sz="2400" dirty="0" smtClean="0"/>
              <a:t>		SLH</a:t>
            </a:r>
            <a:r>
              <a:rPr lang="en-AU" sz="2400" b="1" dirty="0" smtClean="0">
                <a:solidFill>
                  <a:schemeClr val="bg1"/>
                </a:solidFill>
              </a:rPr>
              <a:t>LESLKD</a:t>
            </a:r>
            <a:r>
              <a:rPr lang="en-AU" sz="2400" dirty="0" smtClean="0"/>
              <a:t>S</a:t>
            </a:r>
            <a:br>
              <a:rPr lang="en-AU" sz="2400" dirty="0" smtClean="0"/>
            </a:br>
            <a:r>
              <a:rPr lang="en-AU" sz="2400" dirty="0" smtClean="0"/>
              <a:t>Insulin </a:t>
            </a:r>
            <a:r>
              <a:rPr lang="en-AU" sz="2400" dirty="0"/>
              <a:t>receptor	</a:t>
            </a:r>
            <a:r>
              <a:rPr lang="en-AU" sz="2400" dirty="0" smtClean="0"/>
              <a:t>      </a:t>
            </a:r>
            <a:r>
              <a:rPr lang="en-AU" sz="2400" dirty="0"/>
              <a:t>	</a:t>
            </a:r>
            <a:r>
              <a:rPr lang="en-AU" sz="2400" dirty="0" smtClean="0"/>
              <a:t>		VYG</a:t>
            </a:r>
            <a:r>
              <a:rPr lang="en-AU" sz="2400" b="1" dirty="0" smtClean="0">
                <a:solidFill>
                  <a:schemeClr val="bg1"/>
                </a:solidFill>
              </a:rPr>
              <a:t>LESLKD</a:t>
            </a:r>
            <a:r>
              <a:rPr lang="en-AU" sz="2400" dirty="0" smtClean="0"/>
              <a:t>L</a:t>
            </a:r>
            <a:endParaRPr lang="en-AU" sz="2400" dirty="0"/>
          </a:p>
          <a:p>
            <a:pPr marL="0" indent="0">
              <a:spcBef>
                <a:spcPct val="40000"/>
              </a:spcBef>
              <a:buFontTx/>
              <a:buNone/>
              <a:tabLst>
                <a:tab pos="4029075" algn="ctr"/>
                <a:tab pos="4843463" algn="l"/>
              </a:tabLst>
              <a:defRPr/>
            </a:pPr>
            <a:r>
              <a:rPr lang="en-AU" sz="2400" dirty="0"/>
              <a:t>Rabies virus glycoprotein	</a:t>
            </a:r>
            <a:r>
              <a:rPr lang="en-AU" sz="2400" dirty="0" smtClean="0"/>
              <a:t>      </a:t>
            </a:r>
            <a:r>
              <a:rPr lang="en-AU" sz="2400" dirty="0"/>
              <a:t>	</a:t>
            </a:r>
            <a:r>
              <a:rPr lang="en-AU" sz="2400" dirty="0" smtClean="0"/>
              <a:t>		T</a:t>
            </a:r>
            <a:r>
              <a:rPr lang="en-AU" sz="2400" b="1" dirty="0" smtClean="0">
                <a:solidFill>
                  <a:schemeClr val="bg1"/>
                </a:solidFill>
              </a:rPr>
              <a:t>KESLVI</a:t>
            </a:r>
            <a:r>
              <a:rPr lang="en-AU" sz="2400" dirty="0" smtClean="0"/>
              <a:t>IS</a:t>
            </a:r>
            <a:br>
              <a:rPr lang="en-AU" sz="2400" dirty="0" smtClean="0"/>
            </a:br>
            <a:r>
              <a:rPr lang="en-AU" sz="2400" dirty="0" smtClean="0"/>
              <a:t>Insulin </a:t>
            </a:r>
            <a:r>
              <a:rPr lang="en-AU" sz="2400" dirty="0"/>
              <a:t>receptor	</a:t>
            </a:r>
            <a:r>
              <a:rPr lang="en-AU" sz="2400" dirty="0" smtClean="0"/>
              <a:t>       			N</a:t>
            </a:r>
            <a:r>
              <a:rPr lang="en-AU" sz="2400" b="1" dirty="0" smtClean="0">
                <a:solidFill>
                  <a:schemeClr val="bg1"/>
                </a:solidFill>
              </a:rPr>
              <a:t>KESLVI</a:t>
            </a:r>
            <a:r>
              <a:rPr lang="en-AU" sz="2400" dirty="0" smtClean="0"/>
              <a:t>SE</a:t>
            </a:r>
            <a:endParaRPr lang="en-AU" sz="2400" dirty="0"/>
          </a:p>
          <a:p>
            <a:pPr marL="0" indent="0">
              <a:spcBef>
                <a:spcPts val="1150"/>
              </a:spcBef>
              <a:buFontTx/>
              <a:buNone/>
              <a:tabLst>
                <a:tab pos="4029075" algn="ctr"/>
                <a:tab pos="4843463" algn="l"/>
              </a:tabLst>
              <a:defRPr/>
            </a:pPr>
            <a:r>
              <a:rPr lang="en-AU" sz="2400" i="1" dirty="0" err="1" smtClean="0"/>
              <a:t>Klebsiella</a:t>
            </a:r>
            <a:r>
              <a:rPr lang="en-AU" sz="2400" i="1" dirty="0" smtClean="0"/>
              <a:t> pneumoniae</a:t>
            </a:r>
            <a:r>
              <a:rPr lang="en-AU" sz="2400" i="1" dirty="0"/>
              <a:t> </a:t>
            </a:r>
            <a:r>
              <a:rPr lang="en-AU" sz="2400" dirty="0" err="1" smtClean="0"/>
              <a:t>nitrogenase</a:t>
            </a:r>
            <a:r>
              <a:rPr lang="en-AU" sz="2400" dirty="0" smtClean="0"/>
              <a:t>	     		SR</a:t>
            </a:r>
            <a:r>
              <a:rPr lang="en-AU" sz="2400" b="1" dirty="0" smtClean="0">
                <a:solidFill>
                  <a:schemeClr val="bg1"/>
                </a:solidFill>
              </a:rPr>
              <a:t>QTDRED</a:t>
            </a:r>
            <a:r>
              <a:rPr lang="en-AU" sz="2400" dirty="0" smtClean="0"/>
              <a:t>E</a:t>
            </a:r>
            <a:br>
              <a:rPr lang="en-AU" sz="2400" dirty="0" smtClean="0"/>
            </a:br>
            <a:r>
              <a:rPr lang="en-AU" sz="2400" dirty="0" smtClean="0"/>
              <a:t>HLA B27</a:t>
            </a:r>
            <a:r>
              <a:rPr lang="en-AU" sz="2400" dirty="0"/>
              <a:t>	</a:t>
            </a:r>
            <a:r>
              <a:rPr lang="en-AU" sz="2400" dirty="0" smtClean="0"/>
              <a:t>       </a:t>
            </a:r>
            <a:r>
              <a:rPr lang="en-AU" sz="2400" dirty="0"/>
              <a:t>	</a:t>
            </a:r>
            <a:r>
              <a:rPr lang="en-AU" sz="2400" dirty="0" smtClean="0"/>
              <a:t>		KA</a:t>
            </a:r>
            <a:r>
              <a:rPr lang="en-AU" sz="2400" b="1" dirty="0" smtClean="0">
                <a:solidFill>
                  <a:schemeClr val="bg1"/>
                </a:solidFill>
              </a:rPr>
              <a:t>QTDRED</a:t>
            </a:r>
            <a:r>
              <a:rPr lang="en-AU" sz="2400" dirty="0" smtClean="0"/>
              <a:t>L</a:t>
            </a:r>
          </a:p>
          <a:p>
            <a:pPr marL="0" indent="0">
              <a:spcBef>
                <a:spcPts val="1150"/>
              </a:spcBef>
              <a:buFontTx/>
              <a:buNone/>
              <a:tabLst>
                <a:tab pos="4029075" algn="ctr"/>
                <a:tab pos="4843463" algn="l"/>
              </a:tabLst>
              <a:defRPr/>
            </a:pPr>
            <a:r>
              <a:rPr lang="en-AU" sz="2400" dirty="0" smtClean="0"/>
              <a:t>HIV p24	      			</a:t>
            </a:r>
            <a:r>
              <a:rPr lang="en-AU" sz="2400" b="1" dirty="0" smtClean="0">
                <a:solidFill>
                  <a:schemeClr val="bg1"/>
                </a:solidFill>
              </a:rPr>
              <a:t>GVETTTPS</a:t>
            </a:r>
            <a:r>
              <a:rPr lang="en-AU" sz="2400" dirty="0" smtClean="0">
                <a:solidFill>
                  <a:srgbClr val="FFFF00"/>
                </a:solidFill>
              </a:rPr>
              <a:t/>
            </a:r>
            <a:br>
              <a:rPr lang="en-AU" sz="2400" dirty="0" smtClean="0">
                <a:solidFill>
                  <a:srgbClr val="FFFF00"/>
                </a:solidFill>
              </a:rPr>
            </a:br>
            <a:r>
              <a:rPr lang="en-AU" sz="2400" dirty="0" smtClean="0"/>
              <a:t>Human </a:t>
            </a:r>
            <a:r>
              <a:rPr lang="en-AU" sz="2400" dirty="0" err="1" smtClean="0"/>
              <a:t>IgG</a:t>
            </a:r>
            <a:r>
              <a:rPr lang="en-AU" sz="2400" dirty="0" smtClean="0"/>
              <a:t>	       			</a:t>
            </a:r>
            <a:r>
              <a:rPr lang="en-AU" sz="2400" b="1" dirty="0" smtClean="0">
                <a:solidFill>
                  <a:schemeClr val="bg1"/>
                </a:solidFill>
              </a:rPr>
              <a:t>GVETTTPS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1150"/>
              </a:spcBef>
              <a:buFontTx/>
              <a:buNone/>
              <a:tabLst>
                <a:tab pos="4029075" algn="ctr"/>
                <a:tab pos="4843463" algn="l"/>
              </a:tabLst>
              <a:defRPr/>
            </a:pPr>
            <a:r>
              <a:rPr lang="en-AU" sz="2400" dirty="0" smtClean="0"/>
              <a:t>Measles virus P3	      			</a:t>
            </a:r>
            <a:r>
              <a:rPr lang="en-AU" sz="2400" b="1" dirty="0" smtClean="0">
                <a:solidFill>
                  <a:schemeClr val="bg1"/>
                </a:solidFill>
              </a:rPr>
              <a:t>EIS</a:t>
            </a:r>
            <a:r>
              <a:rPr lang="en-AU" sz="2400" dirty="0" smtClean="0"/>
              <a:t>DN</a:t>
            </a:r>
            <a:r>
              <a:rPr lang="en-AU" sz="2400" b="1" dirty="0" smtClean="0">
                <a:solidFill>
                  <a:schemeClr val="bg1"/>
                </a:solidFill>
              </a:rPr>
              <a:t>LGQE</a:t>
            </a:r>
            <a:r>
              <a:rPr lang="en-AU" sz="2400" dirty="0" smtClean="0">
                <a:solidFill>
                  <a:srgbClr val="FFFF00"/>
                </a:solidFill>
              </a:rPr>
              <a:t/>
            </a:r>
            <a:br>
              <a:rPr lang="en-AU" sz="2400" dirty="0" smtClean="0">
                <a:solidFill>
                  <a:srgbClr val="FFFF00"/>
                </a:solidFill>
              </a:rPr>
            </a:br>
            <a:r>
              <a:rPr lang="en-AU" sz="2400" dirty="0" smtClean="0"/>
              <a:t>Myelin basic protein	      			</a:t>
            </a:r>
            <a:r>
              <a:rPr lang="en-AU" sz="2400" b="1" dirty="0" smtClean="0">
                <a:solidFill>
                  <a:schemeClr val="bg1"/>
                </a:solidFill>
              </a:rPr>
              <a:t>EIS</a:t>
            </a:r>
            <a:r>
              <a:rPr lang="en-AU" sz="2400" dirty="0" smtClean="0"/>
              <a:t>FK</a:t>
            </a:r>
            <a:r>
              <a:rPr lang="en-AU" sz="2400" b="1" dirty="0" smtClean="0">
                <a:solidFill>
                  <a:schemeClr val="bg1"/>
                </a:solidFill>
              </a:rPr>
              <a:t>LGQE</a:t>
            </a:r>
          </a:p>
          <a:p>
            <a:pPr marL="0" indent="0">
              <a:spcBef>
                <a:spcPts val="1150"/>
              </a:spcBef>
              <a:buFontTx/>
              <a:buNone/>
              <a:tabLst>
                <a:tab pos="4029075" algn="ctr"/>
                <a:tab pos="4843463" algn="l"/>
              </a:tabLst>
              <a:defRPr/>
            </a:pPr>
            <a:r>
              <a:rPr lang="es-ES" sz="2400" dirty="0" smtClean="0"/>
              <a:t>Adenovirus 12 E1B				GM</a:t>
            </a:r>
            <a:r>
              <a:rPr lang="es-ES" sz="2400" b="1" dirty="0" smtClean="0">
                <a:solidFill>
                  <a:schemeClr val="bg1"/>
                </a:solidFill>
              </a:rPr>
              <a:t>FRPSQ</a:t>
            </a:r>
            <a:r>
              <a:rPr lang="es-ES" sz="2400" dirty="0" smtClean="0"/>
              <a:t>CN</a:t>
            </a:r>
            <a:br>
              <a:rPr lang="es-ES" sz="2400" dirty="0" smtClean="0"/>
            </a:br>
            <a:r>
              <a:rPr lang="es-ES" sz="2400" dirty="0" err="1" smtClean="0"/>
              <a:t>Gliadin</a:t>
            </a:r>
            <a:r>
              <a:rPr lang="es-ES" sz="2400" dirty="0" smtClean="0">
                <a:solidFill>
                  <a:srgbClr val="3399FF"/>
                </a:solidFill>
              </a:rPr>
              <a:t> </a:t>
            </a:r>
            <a:r>
              <a:rPr lang="es-ES" sz="2400" dirty="0" smtClean="0"/>
              <a:t>				GS</a:t>
            </a:r>
            <a:r>
              <a:rPr lang="es-ES" sz="2400" b="1" dirty="0" smtClean="0">
                <a:solidFill>
                  <a:schemeClr val="bg1"/>
                </a:solidFill>
              </a:rPr>
              <a:t>FRPSQ</a:t>
            </a:r>
            <a:r>
              <a:rPr lang="es-ES" sz="2400" dirty="0" smtClean="0"/>
              <a:t>QN</a:t>
            </a:r>
            <a:endParaRPr lang="en-AU" sz="2400" dirty="0" smtClean="0">
              <a:solidFill>
                <a:srgbClr val="FFFF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029075" algn="ctr"/>
                <a:tab pos="4843463" algn="l"/>
              </a:tabLst>
              <a:defRPr/>
            </a:pP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1145"/>
            <a:ext cx="9143999" cy="707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Pathogen-Triggered AID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AU" dirty="0" smtClean="0"/>
              <a:t>Ankylosing Spondylitis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Rheumatoid Arthritis</a:t>
            </a:r>
          </a:p>
          <a:p>
            <a:pPr>
              <a:spcBef>
                <a:spcPts val="600"/>
              </a:spcBef>
            </a:pPr>
            <a:r>
              <a:rPr lang="en-AU" dirty="0" err="1" smtClean="0"/>
              <a:t>Crohn’s</a:t>
            </a:r>
            <a:r>
              <a:rPr lang="en-AU" dirty="0" smtClean="0"/>
              <a:t> Disease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Ulcerative Colitis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Systemic Lupus </a:t>
            </a:r>
            <a:r>
              <a:rPr lang="en-AU" dirty="0" err="1" smtClean="0"/>
              <a:t>Erythematosus</a:t>
            </a: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Multiple Sclerosis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HIV AIDs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Myasthenia Gravis</a:t>
            </a:r>
          </a:p>
          <a:p>
            <a:pPr>
              <a:spcBef>
                <a:spcPts val="600"/>
              </a:spcBef>
              <a:buNone/>
            </a:pPr>
            <a:endParaRPr lang="en-AU" dirty="0" smtClean="0"/>
          </a:p>
          <a:p>
            <a:pPr>
              <a:spcBef>
                <a:spcPts val="600"/>
              </a:spcBef>
            </a:pP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AU" dirty="0" smtClean="0"/>
              <a:t>Graves Disease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Type 1 Diabetes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Addison’s Disease</a:t>
            </a:r>
          </a:p>
          <a:p>
            <a:pPr>
              <a:spcBef>
                <a:spcPts val="600"/>
              </a:spcBef>
            </a:pPr>
            <a:r>
              <a:rPr lang="en-AU" dirty="0" err="1" smtClean="0"/>
              <a:t>Guillain-Barré</a:t>
            </a:r>
            <a:r>
              <a:rPr lang="en-AU" dirty="0" smtClean="0"/>
              <a:t> syndrome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Scleroderma</a:t>
            </a:r>
          </a:p>
          <a:p>
            <a:pPr>
              <a:spcBef>
                <a:spcPts val="600"/>
              </a:spcBef>
            </a:pPr>
            <a:r>
              <a:rPr lang="en-AU" dirty="0" smtClean="0"/>
              <a:t>Idiopathic</a:t>
            </a:r>
            <a:br>
              <a:rPr lang="en-AU" dirty="0" smtClean="0"/>
            </a:br>
            <a:r>
              <a:rPr lang="en-AU" dirty="0" smtClean="0"/>
              <a:t>thrombocytopenic</a:t>
            </a:r>
            <a:br>
              <a:rPr lang="en-AU" dirty="0" smtClean="0"/>
            </a:br>
            <a:r>
              <a:rPr lang="en-AU" dirty="0" err="1" smtClean="0"/>
              <a:t>purpura</a:t>
            </a:r>
            <a:endParaRPr lang="en-AU" dirty="0" smtClean="0"/>
          </a:p>
          <a:p>
            <a:pPr>
              <a:spcBef>
                <a:spcPts val="600"/>
              </a:spcBef>
            </a:pPr>
            <a:r>
              <a:rPr lang="en-AU" dirty="0" smtClean="0"/>
              <a:t>Chronic active hepatitis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Setting the Scene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48250"/>
          </a:xfrm>
        </p:spPr>
        <p:txBody>
          <a:bodyPr/>
          <a:lstStyle/>
          <a:p>
            <a:r>
              <a:rPr lang="en-AU" dirty="0" smtClean="0"/>
              <a:t>Develop a systematic approach to defining the key causative and sustaining factors operating</a:t>
            </a:r>
          </a:p>
          <a:p>
            <a:r>
              <a:rPr lang="en-AU" dirty="0" smtClean="0"/>
              <a:t>For each individual the autoimmune process has been precipitated by a unique and complex interaction of causative events</a:t>
            </a:r>
          </a:p>
          <a:p>
            <a:r>
              <a:rPr lang="en-AU" dirty="0" smtClean="0"/>
              <a:t>A multi-factorial model to individualize treatment and take into account both on the individual’s story and the research which identifies the likely causative factors for each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77788"/>
            <a:ext cx="8964613" cy="1446212"/>
          </a:xfrm>
        </p:spPr>
        <p:txBody>
          <a:bodyPr/>
          <a:lstStyle/>
          <a:p>
            <a:r>
              <a:rPr lang="en-AU" dirty="0"/>
              <a:t>The Aims of Herbal </a:t>
            </a:r>
            <a:r>
              <a:rPr lang="en-AU" dirty="0" smtClean="0"/>
              <a:t>Support</a:t>
            </a:r>
            <a:endParaRPr lang="en-A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68275" y="1600200"/>
            <a:ext cx="8975725" cy="4781550"/>
          </a:xfrm>
        </p:spPr>
        <p:txBody>
          <a:bodyPr/>
          <a:lstStyle/>
          <a:p>
            <a:r>
              <a:rPr lang="en-AU" dirty="0"/>
              <a:t>Neutralizing the source of the disease </a:t>
            </a:r>
            <a:r>
              <a:rPr lang="en-AU" dirty="0" smtClean="0"/>
              <a:t>cascade</a:t>
            </a:r>
          </a:p>
          <a:p>
            <a:r>
              <a:rPr lang="en-AU" dirty="0" smtClean="0"/>
              <a:t>Predisposing </a:t>
            </a:r>
            <a:r>
              <a:rPr lang="en-AU" dirty="0"/>
              <a:t>factors must be addressed, together with any precipitating factors which are still thought to be relevant to the case</a:t>
            </a:r>
          </a:p>
          <a:p>
            <a:r>
              <a:rPr lang="en-AU" dirty="0"/>
              <a:t>Controlling the inflammation as a perpetuating </a:t>
            </a:r>
            <a:r>
              <a:rPr lang="en-AU" dirty="0" smtClean="0"/>
              <a:t>factor</a:t>
            </a:r>
          </a:p>
          <a:p>
            <a:r>
              <a:rPr lang="en-AU" dirty="0" err="1" smtClean="0"/>
              <a:t>Downregulating</a:t>
            </a:r>
            <a:r>
              <a:rPr lang="en-AU" dirty="0" smtClean="0"/>
              <a:t> </a:t>
            </a:r>
            <a:r>
              <a:rPr lang="en-AU" dirty="0"/>
              <a:t>immunological memory (if relevant)</a:t>
            </a:r>
          </a:p>
          <a:p>
            <a:r>
              <a:rPr lang="en-AU" dirty="0"/>
              <a:t>Addressing all other relevant exacerbating/ perpetuating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939784"/>
          </a:xfrm>
        </p:spPr>
        <p:txBody>
          <a:bodyPr/>
          <a:lstStyle/>
          <a:p>
            <a:r>
              <a:rPr lang="en-AU" dirty="0" smtClean="0"/>
              <a:t>Treatment of AID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8" indent="-566738">
              <a:buFontTx/>
              <a:buNone/>
            </a:pPr>
            <a:r>
              <a:rPr lang="en-AU" b="1" dirty="0" smtClean="0"/>
              <a:t>General Considerations</a:t>
            </a:r>
          </a:p>
          <a:p>
            <a:pPr marL="566738" indent="-566738">
              <a:lnSpc>
                <a:spcPct val="90000"/>
              </a:lnSpc>
              <a:spcBef>
                <a:spcPct val="100000"/>
              </a:spcBef>
            </a:pPr>
            <a:r>
              <a:rPr lang="en-AU" dirty="0" smtClean="0"/>
              <a:t>Case history – individualized</a:t>
            </a:r>
          </a:p>
          <a:p>
            <a:pPr marL="566738" indent="-566738">
              <a:lnSpc>
                <a:spcPct val="90000"/>
              </a:lnSpc>
              <a:spcBef>
                <a:spcPct val="100000"/>
              </a:spcBef>
            </a:pPr>
            <a:r>
              <a:rPr lang="en-AU" dirty="0" smtClean="0"/>
              <a:t>Patient Constitution</a:t>
            </a:r>
          </a:p>
          <a:p>
            <a:pPr marL="566738" indent="-566738">
              <a:lnSpc>
                <a:spcPct val="90000"/>
              </a:lnSpc>
              <a:spcBef>
                <a:spcPct val="100000"/>
              </a:spcBef>
            </a:pPr>
            <a:r>
              <a:rPr lang="en-AU" dirty="0" smtClean="0"/>
              <a:t>Etiological models for specific disorders</a:t>
            </a:r>
          </a:p>
          <a:p>
            <a:pPr marL="566738" indent="-566738">
              <a:lnSpc>
                <a:spcPct val="90000"/>
              </a:lnSpc>
              <a:spcBef>
                <a:spcPct val="100000"/>
              </a:spcBef>
            </a:pPr>
            <a:r>
              <a:rPr lang="en-AU" dirty="0" smtClean="0"/>
              <a:t>Diet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810" y="4724400"/>
            <a:ext cx="306919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1. Treatment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57298"/>
            <a:ext cx="8637995" cy="5286412"/>
          </a:xfrm>
          <a:ln>
            <a:noFill/>
          </a:ln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AU" b="1" dirty="0" smtClean="0"/>
              <a:t>Clear pathogens: Antiviral, antibacterial, antifungal, </a:t>
            </a:r>
            <a:r>
              <a:rPr lang="en-AU" b="1" dirty="0" err="1" smtClean="0"/>
              <a:t>antiprotozoal</a:t>
            </a:r>
            <a:r>
              <a:rPr lang="en-AU" b="1" dirty="0" smtClean="0"/>
              <a:t>,  anthelmintic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Gut Flora Complex (antibacterial, antifungal, </a:t>
            </a:r>
            <a:r>
              <a:rPr lang="en-AU" dirty="0" err="1" smtClean="0"/>
              <a:t>antiprotozoal</a:t>
            </a:r>
            <a:r>
              <a:rPr lang="en-AU" dirty="0" smtClean="0"/>
              <a:t>)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St John’s </a:t>
            </a:r>
            <a:r>
              <a:rPr lang="en-AU" dirty="0" err="1" smtClean="0"/>
              <a:t>Wort</a:t>
            </a:r>
            <a:r>
              <a:rPr lang="en-AU" dirty="0" smtClean="0"/>
              <a:t> 1.8g (antiviral)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Andrographis Complex (antiviral)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Cranberry Complex (antibacterial)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Wormwood Complex (anthelmintic)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Garlic 5000mg (antibacterial)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Golden Seal 500mg (antibacterial)</a:t>
            </a:r>
          </a:p>
          <a:p>
            <a:pPr marL="914400" lvl="1" indent="-514350"/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2. Treatment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64777"/>
            <a:ext cx="8472518" cy="5207474"/>
          </a:xfrm>
        </p:spPr>
        <p:txBody>
          <a:bodyPr/>
          <a:lstStyle/>
          <a:p>
            <a:pPr marL="442913" indent="-354013">
              <a:buFontTx/>
              <a:buNone/>
            </a:pPr>
            <a:r>
              <a:rPr lang="en-AU" b="1" dirty="0" smtClean="0"/>
              <a:t>Treat Dysbiosis</a:t>
            </a:r>
          </a:p>
          <a:p>
            <a:pPr marL="342000" indent="-342000">
              <a:lnSpc>
                <a:spcPct val="90000"/>
              </a:lnSpc>
              <a:spcBef>
                <a:spcPts val="624"/>
              </a:spcBef>
            </a:pPr>
            <a:r>
              <a:rPr lang="en-AU" dirty="0" err="1" smtClean="0"/>
              <a:t>Dysbiosis</a:t>
            </a:r>
            <a:r>
              <a:rPr lang="en-AU" dirty="0" smtClean="0"/>
              <a:t> is a state of disordered microbial ecology that can cause disease and thru MM lead to development of autoimmune disease</a:t>
            </a:r>
          </a:p>
          <a:p>
            <a:pPr marL="342000" indent="-342000">
              <a:lnSpc>
                <a:spcPct val="90000"/>
              </a:lnSpc>
              <a:spcBef>
                <a:spcPts val="624"/>
              </a:spcBef>
            </a:pPr>
            <a:r>
              <a:rPr lang="en-AU" dirty="0" smtClean="0"/>
              <a:t>Reduce unhealthy or pathogenic flora using antibacterial/fungal herbs</a:t>
            </a:r>
          </a:p>
          <a:p>
            <a:pPr marL="342000" indent="-342000">
              <a:lnSpc>
                <a:spcPct val="90000"/>
              </a:lnSpc>
              <a:spcBef>
                <a:spcPts val="624"/>
              </a:spcBef>
            </a:pPr>
            <a:r>
              <a:rPr lang="en-AU" dirty="0" smtClean="0"/>
              <a:t>Encourage healthy gut flora through soluble </a:t>
            </a:r>
            <a:r>
              <a:rPr lang="en-AU" dirty="0" err="1" smtClean="0"/>
              <a:t>fiber</a:t>
            </a:r>
            <a:r>
              <a:rPr lang="en-AU" dirty="0" smtClean="0"/>
              <a:t> in diet and supplementation, supported by </a:t>
            </a:r>
            <a:r>
              <a:rPr lang="en-AU" dirty="0" err="1" smtClean="0"/>
              <a:t>probiotics</a:t>
            </a:r>
            <a:endParaRPr lang="en-AU" dirty="0" smtClean="0"/>
          </a:p>
          <a:p>
            <a:pPr marL="342000" indent="-342000">
              <a:lnSpc>
                <a:spcPct val="90000"/>
              </a:lnSpc>
              <a:spcBef>
                <a:spcPts val="624"/>
              </a:spcBef>
            </a:pPr>
            <a:r>
              <a:rPr lang="en-AU" dirty="0" smtClean="0"/>
              <a:t>Reduce starch and sugar in diet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Autoimmune Diseases</a:t>
            </a:r>
            <a:endParaRPr lang="en-US" dirty="0" smtClean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214313" y="1600200"/>
            <a:ext cx="8643937" cy="4525963"/>
          </a:xfrm>
        </p:spPr>
        <p:txBody>
          <a:bodyPr>
            <a:noAutofit/>
          </a:bodyPr>
          <a:lstStyle/>
          <a:p>
            <a:r>
              <a:rPr lang="en-AU" dirty="0" smtClean="0"/>
              <a:t>It is just over 100 years since the first autoimmune disease was described and in that time the list of autoimmune diseases has steadily grown</a:t>
            </a:r>
          </a:p>
          <a:p>
            <a:r>
              <a:rPr lang="en-AU" dirty="0" smtClean="0"/>
              <a:t>It is estimated that approximately 5% of the world’s population have an autoimmune disease</a:t>
            </a:r>
          </a:p>
          <a:p>
            <a:r>
              <a:rPr lang="en-AU" dirty="0" smtClean="0"/>
              <a:t>Autoimmune diseases affect almost every major organ of the body </a:t>
            </a:r>
          </a:p>
          <a:p>
            <a:r>
              <a:rPr lang="en-AU" dirty="0" smtClean="0"/>
              <a:t>Understanding the precise aetiology of autoimmunity remains an important challenge for health research</a:t>
            </a:r>
            <a:endParaRPr lang="en-AU" sz="2400" dirty="0" smtClean="0"/>
          </a:p>
          <a:p>
            <a:pPr>
              <a:buFont typeface="Wingdings" pitchFamily="2" charset="2"/>
              <a:buNone/>
            </a:pPr>
            <a:r>
              <a:rPr lang="en-AU" dirty="0" smtClean="0"/>
              <a:t>	</a:t>
            </a:r>
            <a:r>
              <a:rPr lang="en-AU" sz="1400" dirty="0" err="1" smtClean="0"/>
              <a:t>Zouali</a:t>
            </a:r>
            <a:r>
              <a:rPr lang="en-AU" sz="1400" dirty="0" smtClean="0"/>
              <a:t> M. </a:t>
            </a:r>
            <a:r>
              <a:rPr lang="en-AU" sz="1400" i="1" dirty="0" smtClean="0"/>
              <a:t>Molecular Autoimmunity</a:t>
            </a:r>
            <a:r>
              <a:rPr lang="en-AU" sz="1400" dirty="0" smtClean="0"/>
              <a:t>. Springer </a:t>
            </a:r>
            <a:r>
              <a:rPr lang="en-AU" sz="1400" dirty="0" err="1" smtClean="0"/>
              <a:t>Sciences+Business</a:t>
            </a:r>
            <a:r>
              <a:rPr lang="en-AU" sz="1400" dirty="0" smtClean="0"/>
              <a:t> Media. New York USA. 2005</a:t>
            </a:r>
          </a:p>
          <a:p>
            <a:pPr>
              <a:buFont typeface="Wingdings" pitchFamily="2" charset="2"/>
              <a:buNone/>
            </a:pPr>
            <a:r>
              <a:rPr lang="en-AU" sz="1600" dirty="0" smtClean="0"/>
              <a:t>	</a:t>
            </a: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 Flora Balance Protocol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72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b="1" dirty="0" smtClean="0"/>
              <a:t>Everyday for 6 to 10 weeks</a:t>
            </a:r>
          </a:p>
          <a:p>
            <a:pPr eaLnBrk="1" hangingPunct="1">
              <a:lnSpc>
                <a:spcPct val="90000"/>
              </a:lnSpc>
            </a:pPr>
            <a:r>
              <a:rPr lang="en-AU" dirty="0" smtClean="0"/>
              <a:t>Gut Flora Complex, 1 capsule twice per day</a:t>
            </a:r>
          </a:p>
          <a:p>
            <a:pPr eaLnBrk="1" hangingPunct="1">
              <a:lnSpc>
                <a:spcPct val="90000"/>
              </a:lnSpc>
            </a:pPr>
            <a:r>
              <a:rPr lang="en-AU" dirty="0" err="1" smtClean="0"/>
              <a:t>Prebiotic</a:t>
            </a:r>
            <a:r>
              <a:rPr lang="en-AU" dirty="0" smtClean="0"/>
              <a:t> Inulin, 1/2 to 1 teaspoon twice per day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dirty="0" smtClean="0"/>
              <a:t>Or</a:t>
            </a:r>
          </a:p>
          <a:p>
            <a:pPr eaLnBrk="1" hangingPunct="1">
              <a:lnSpc>
                <a:spcPct val="90000"/>
              </a:lnSpc>
            </a:pPr>
            <a:r>
              <a:rPr lang="en-AU" dirty="0" smtClean="0"/>
              <a:t>Wholefood Fibre or Gastro Fibre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dirty="0" smtClean="0"/>
              <a:t>If required include,</a:t>
            </a:r>
          </a:p>
          <a:p>
            <a:pPr eaLnBrk="1" hangingPunct="1">
              <a:lnSpc>
                <a:spcPct val="90000"/>
              </a:lnSpc>
            </a:pPr>
            <a:r>
              <a:rPr lang="en-AU" dirty="0" err="1" smtClean="0"/>
              <a:t>Vitanox</a:t>
            </a:r>
            <a:r>
              <a:rPr lang="en-AU" dirty="0" smtClean="0"/>
              <a:t>, 2 to 3 tablets per day</a:t>
            </a:r>
          </a:p>
          <a:p>
            <a:pPr eaLnBrk="1" hangingPunct="1">
              <a:lnSpc>
                <a:spcPct val="90000"/>
              </a:lnSpc>
            </a:pPr>
            <a:r>
              <a:rPr lang="en-AU" dirty="0" err="1" smtClean="0"/>
              <a:t>ProSynbiotic</a:t>
            </a:r>
            <a:r>
              <a:rPr lang="en-AU" dirty="0" smtClean="0"/>
              <a:t>, 3 capsules per day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dirty="0" smtClean="0"/>
              <a:t>Repeat as required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Treatment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124450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buNone/>
            </a:pPr>
            <a:r>
              <a:rPr lang="en-AU" b="1" dirty="0" smtClean="0"/>
              <a:t>Immune Supporting Herbs</a:t>
            </a:r>
            <a:endParaRPr lang="en-AU" b="1" dirty="0" smtClean="0">
              <a:solidFill>
                <a:schemeClr val="folHlink"/>
              </a:solidFill>
            </a:endParaRP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To resolve infection and help with immune system regulation. This is a controversial area but I have never found herbs to aggravate an autoimmune disease</a:t>
            </a:r>
            <a:endParaRPr lang="en-AU" sz="1800" dirty="0" smtClean="0"/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Echinacea Premium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err="1" smtClean="0"/>
              <a:t>Andrographis</a:t>
            </a:r>
            <a:r>
              <a:rPr lang="en-AU" dirty="0" smtClean="0"/>
              <a:t> Complex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err="1" smtClean="0"/>
              <a:t>Astragalus</a:t>
            </a:r>
            <a:r>
              <a:rPr lang="en-AU" dirty="0" smtClean="0"/>
              <a:t> Complex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err="1" smtClean="0"/>
              <a:t>Eleuthero</a:t>
            </a:r>
            <a:endParaRPr lang="en-AU" dirty="0" smtClean="0"/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Cat’s Claw Forte</a:t>
            </a:r>
          </a:p>
          <a:p>
            <a:pPr marL="914400" lvl="1" indent="-514350"/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8"/>
            <a:ext cx="9144000" cy="1144587"/>
          </a:xfrm>
        </p:spPr>
        <p:txBody>
          <a:bodyPr/>
          <a:lstStyle/>
          <a:p>
            <a:r>
              <a:rPr lang="en-AU" smtClean="0"/>
              <a:t>Echinacea and Heat Shock Proteins</a:t>
            </a:r>
            <a:endParaRPr 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27188"/>
            <a:ext cx="8858250" cy="5230812"/>
          </a:xfrm>
        </p:spPr>
        <p:txBody>
          <a:bodyPr/>
          <a:lstStyle/>
          <a:p>
            <a:r>
              <a:rPr lang="en-US" smtClean="0"/>
              <a:t>Human  studies show that Echinacea Premium taken at 2 tablets per day for 2 weeks increases:</a:t>
            </a:r>
          </a:p>
          <a:p>
            <a:pPr lvl="1"/>
            <a:r>
              <a:rPr lang="en-US" smtClean="0"/>
              <a:t>Heat shock proteins (HSP) in white blood cells</a:t>
            </a:r>
          </a:p>
          <a:p>
            <a:pPr lvl="2"/>
            <a:r>
              <a:rPr lang="en-US" sz="2800" smtClean="0"/>
              <a:t>62% in males</a:t>
            </a:r>
          </a:p>
          <a:p>
            <a:pPr lvl="2"/>
            <a:r>
              <a:rPr lang="en-US" sz="2800" smtClean="0"/>
              <a:t>36% in females</a:t>
            </a:r>
          </a:p>
          <a:p>
            <a:pPr lvl="1"/>
            <a:r>
              <a:rPr lang="en-US" smtClean="0"/>
              <a:t>White blood cells counts approx 10% (NK cells</a:t>
            </a:r>
            <a:br>
              <a:rPr lang="en-US" smtClean="0"/>
            </a:br>
            <a:r>
              <a:rPr lang="en-US" smtClean="0"/>
              <a:t>and monocytes)</a:t>
            </a:r>
            <a:endParaRPr lang="en-AU" smtClean="0"/>
          </a:p>
        </p:txBody>
      </p:sp>
      <p:sp>
        <p:nvSpPr>
          <p:cNvPr id="115716" name="Text Box 5"/>
          <p:cNvSpPr txBox="1">
            <a:spLocks noChangeArrowheads="1"/>
          </p:cNvSpPr>
          <p:nvPr/>
        </p:nvSpPr>
        <p:spPr bwMode="auto">
          <a:xfrm>
            <a:off x="428625" y="5572125"/>
            <a:ext cx="8286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Agnew LL, </a:t>
            </a:r>
            <a:r>
              <a:rPr lang="en-AU" dirty="0" err="1"/>
              <a:t>Guffogg</a:t>
            </a:r>
            <a:r>
              <a:rPr lang="en-AU" dirty="0"/>
              <a:t> SP, Matthias A, Bone KM et al. Echinacea intake induces an immune response through altered expression of leukocyte hsp70, increased white cell counts and improved erythrocyte antioxidant defences. </a:t>
            </a:r>
            <a:r>
              <a:rPr lang="en-AU" i="1" dirty="0"/>
              <a:t>J </a:t>
            </a:r>
            <a:r>
              <a:rPr lang="en-AU" i="1" dirty="0" err="1"/>
              <a:t>Clin</a:t>
            </a:r>
            <a:r>
              <a:rPr lang="en-AU" i="1" dirty="0"/>
              <a:t> </a:t>
            </a:r>
            <a:r>
              <a:rPr lang="en-AU" i="1" dirty="0" err="1"/>
              <a:t>Pharm</a:t>
            </a:r>
            <a:r>
              <a:rPr lang="en-AU" i="1" dirty="0"/>
              <a:t> </a:t>
            </a:r>
            <a:r>
              <a:rPr lang="en-AU" i="1" dirty="0" err="1"/>
              <a:t>Ther</a:t>
            </a:r>
            <a:r>
              <a:rPr lang="en-AU" dirty="0"/>
              <a:t> 2005; </a:t>
            </a:r>
            <a:r>
              <a:rPr lang="en-AU" b="1" dirty="0"/>
              <a:t>30</a:t>
            </a:r>
            <a:r>
              <a:rPr lang="en-AU" dirty="0"/>
              <a:t>(4), 363-369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417638"/>
          </a:xfrm>
        </p:spPr>
        <p:txBody>
          <a:bodyPr/>
          <a:lstStyle/>
          <a:p>
            <a:pPr eaLnBrk="1" hangingPunct="1"/>
            <a:r>
              <a:rPr lang="en-AU" smtClean="0"/>
              <a:t>Heat Shock Proteins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250825" y="1357313"/>
            <a:ext cx="8893175" cy="5500687"/>
          </a:xfrm>
        </p:spPr>
        <p:txBody>
          <a:bodyPr/>
          <a:lstStyle/>
          <a:p>
            <a:r>
              <a:rPr lang="en-US" smtClean="0"/>
              <a:t>Regulate immune system function</a:t>
            </a:r>
          </a:p>
          <a:p>
            <a:pPr lvl="1"/>
            <a:r>
              <a:rPr lang="en-US" smtClean="0">
                <a:cs typeface="Tahoma" pitchFamily="34" charset="0"/>
              </a:rPr>
              <a:t>Immune cell activation</a:t>
            </a:r>
          </a:p>
          <a:p>
            <a:pPr lvl="1"/>
            <a:r>
              <a:rPr lang="en-US" smtClean="0">
                <a:cs typeface="Tahoma" pitchFamily="34" charset="0"/>
              </a:rPr>
              <a:t>Antigen presentation</a:t>
            </a:r>
          </a:p>
          <a:p>
            <a:pPr lvl="1"/>
            <a:r>
              <a:rPr lang="en-US" smtClean="0">
                <a:cs typeface="Tahoma" pitchFamily="34" charset="0"/>
              </a:rPr>
              <a:t>Stressed or damaged cell recognition</a:t>
            </a:r>
          </a:p>
          <a:p>
            <a:pPr lvl="1"/>
            <a:r>
              <a:rPr lang="en-US" smtClean="0">
                <a:cs typeface="Tahoma" pitchFamily="34" charset="0"/>
              </a:rPr>
              <a:t>Tumor recognition</a:t>
            </a:r>
          </a:p>
          <a:p>
            <a:pPr lvl="1"/>
            <a:r>
              <a:rPr lang="en-US" smtClean="0">
                <a:cs typeface="Tahoma" pitchFamily="34" charset="0"/>
              </a:rPr>
              <a:t>Activation of complement cascade</a:t>
            </a:r>
          </a:p>
          <a:p>
            <a:pPr eaLnBrk="1" hangingPunct="1">
              <a:buFontTx/>
              <a:buNone/>
            </a:pPr>
            <a:r>
              <a:rPr lang="en-US" sz="1600" smtClean="0"/>
              <a:t>	</a:t>
            </a:r>
            <a:endParaRPr lang="en-AU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4. Treatment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24450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buNone/>
            </a:pPr>
            <a:r>
              <a:rPr lang="en-AU" b="1" dirty="0" smtClean="0"/>
              <a:t>Modulate Immune Function</a:t>
            </a:r>
            <a:r>
              <a:rPr lang="en-AU" dirty="0" smtClean="0"/>
              <a:t> 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To downregulate immunological memory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Rehmannia Complex is the key formula. </a:t>
            </a:r>
          </a:p>
          <a:p>
            <a:pPr marL="742050" lvl="1" indent="-342000">
              <a:lnSpc>
                <a:spcPct val="90000"/>
              </a:lnSpc>
            </a:pPr>
            <a:r>
              <a:rPr lang="en-AU" dirty="0" smtClean="0"/>
              <a:t>Rehmannia</a:t>
            </a:r>
          </a:p>
          <a:p>
            <a:pPr marL="742050" lvl="1" indent="-342000">
              <a:lnSpc>
                <a:spcPct val="90000"/>
              </a:lnSpc>
            </a:pPr>
            <a:r>
              <a:rPr lang="en-AU" dirty="0" smtClean="0"/>
              <a:t>Bupleurum</a:t>
            </a:r>
          </a:p>
          <a:p>
            <a:pPr marL="742050" lvl="1" indent="-342000">
              <a:lnSpc>
                <a:spcPct val="90000"/>
              </a:lnSpc>
            </a:pPr>
            <a:r>
              <a:rPr lang="en-AU" dirty="0" smtClean="0"/>
              <a:t>Hemidesmus</a:t>
            </a:r>
          </a:p>
          <a:p>
            <a:pPr marL="742050" lvl="1" indent="-342000">
              <a:lnSpc>
                <a:spcPct val="90000"/>
              </a:lnSpc>
            </a:pPr>
            <a:r>
              <a:rPr lang="en-AU" dirty="0" smtClean="0"/>
              <a:t>Feverfew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Hemidesmus downregulates T and B cells 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Protomorphogens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5.</a:t>
            </a:r>
            <a:r>
              <a:rPr lang="en-AU" b="1" dirty="0" smtClean="0"/>
              <a:t> </a:t>
            </a:r>
            <a:r>
              <a:rPr lang="en-AU" dirty="0" smtClean="0"/>
              <a:t>Treatment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71600"/>
            <a:ext cx="8697706" cy="5200650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spcBef>
                <a:spcPts val="624"/>
              </a:spcBef>
              <a:buFontTx/>
              <a:buNone/>
            </a:pPr>
            <a:r>
              <a:rPr lang="en-AU" b="1" dirty="0" smtClean="0"/>
              <a:t>Support the Organs Related to the Primary Lesion</a:t>
            </a:r>
            <a:endParaRPr lang="en-AU" dirty="0" smtClean="0"/>
          </a:p>
          <a:p>
            <a:pPr marL="342000" indent="-342000">
              <a:spcBef>
                <a:spcPts val="624"/>
              </a:spcBef>
            </a:pPr>
            <a:r>
              <a:rPr lang="en-AU" dirty="0" smtClean="0"/>
              <a:t>If prostatitis as in ankylosing spondylitis is identified give Nettle Root or Saw Palmetto (ProstaCo) as well as UT antiseptics (Cranberry Complex)</a:t>
            </a:r>
          </a:p>
          <a:p>
            <a:pPr marL="342000" indent="-342000">
              <a:spcBef>
                <a:spcPts val="624"/>
              </a:spcBef>
            </a:pPr>
            <a:r>
              <a:rPr lang="en-AU" dirty="0" smtClean="0"/>
              <a:t>If a UT infection, use </a:t>
            </a:r>
            <a:r>
              <a:rPr lang="en-AU" dirty="0" err="1" smtClean="0"/>
              <a:t>Licorice</a:t>
            </a:r>
            <a:r>
              <a:rPr lang="en-AU" dirty="0" smtClean="0"/>
              <a:t>, </a:t>
            </a:r>
            <a:r>
              <a:rPr lang="en-AU" dirty="0" err="1" smtClean="0"/>
              <a:t>Crataeva</a:t>
            </a:r>
            <a:r>
              <a:rPr lang="en-AU" dirty="0" smtClean="0"/>
              <a:t> (bladder) and UT demulcents (Adrenal Complex, Cranberry Complex)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5. Treatment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71600"/>
            <a:ext cx="8697706" cy="5200650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spcBef>
                <a:spcPts val="624"/>
              </a:spcBef>
              <a:buFontTx/>
              <a:buNone/>
            </a:pPr>
            <a:r>
              <a:rPr lang="en-AU" b="1" dirty="0" smtClean="0"/>
              <a:t>Support the Organs Related to the Primary Lesion</a:t>
            </a:r>
            <a:endParaRPr lang="en-AU" dirty="0" smtClean="0"/>
          </a:p>
          <a:p>
            <a:pPr marL="342000" indent="-342000">
              <a:spcBef>
                <a:spcPts val="624"/>
              </a:spcBef>
            </a:pPr>
            <a:r>
              <a:rPr lang="en-AU" dirty="0" smtClean="0"/>
              <a:t>If liver, give hepatic </a:t>
            </a:r>
            <a:r>
              <a:rPr lang="en-AU" dirty="0" err="1" smtClean="0"/>
              <a:t>trophorestoratives</a:t>
            </a:r>
            <a:r>
              <a:rPr lang="en-AU" dirty="0" smtClean="0"/>
              <a:t>  </a:t>
            </a:r>
            <a:r>
              <a:rPr lang="en-AU" dirty="0" err="1" smtClean="0"/>
              <a:t>eg</a:t>
            </a:r>
            <a:r>
              <a:rPr lang="en-AU" dirty="0" smtClean="0"/>
              <a:t>, Milk Thistle (Silymarin)</a:t>
            </a:r>
          </a:p>
          <a:p>
            <a:pPr marL="342000" indent="-342000">
              <a:spcBef>
                <a:spcPts val="624"/>
              </a:spcBef>
            </a:pPr>
            <a:r>
              <a:rPr lang="en-AU" dirty="0" smtClean="0"/>
              <a:t>If chronic sinusitis, give anticatarrhal herbs </a:t>
            </a:r>
            <a:r>
              <a:rPr lang="en-AU" dirty="0" err="1" smtClean="0"/>
              <a:t>eg</a:t>
            </a:r>
            <a:r>
              <a:rPr lang="en-AU" dirty="0" smtClean="0"/>
              <a:t> Eyebright and mucous membrane </a:t>
            </a:r>
            <a:r>
              <a:rPr lang="en-AU" dirty="0" err="1" smtClean="0"/>
              <a:t>tropho</a:t>
            </a:r>
            <a:r>
              <a:rPr lang="en-AU" dirty="0" smtClean="0"/>
              <a:t>-restoratives </a:t>
            </a:r>
            <a:r>
              <a:rPr lang="en-AU" dirty="0" err="1" smtClean="0"/>
              <a:t>eg</a:t>
            </a:r>
            <a:r>
              <a:rPr lang="en-AU" dirty="0" smtClean="0"/>
              <a:t> Golden Seal, (</a:t>
            </a:r>
            <a:r>
              <a:rPr lang="en-AU" dirty="0" err="1" smtClean="0"/>
              <a:t>Euphrasia</a:t>
            </a:r>
            <a:r>
              <a:rPr lang="en-AU" dirty="0" smtClean="0"/>
              <a:t> Complex)</a:t>
            </a:r>
          </a:p>
          <a:p>
            <a:pPr marL="342000" indent="-342000">
              <a:spcBef>
                <a:spcPts val="624"/>
              </a:spcBef>
            </a:pPr>
            <a:r>
              <a:rPr lang="en-AU" dirty="0" smtClean="0"/>
              <a:t>Use relevant </a:t>
            </a:r>
            <a:r>
              <a:rPr lang="en-AU" dirty="0" err="1" smtClean="0"/>
              <a:t>protomorphogens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6. Treatment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72050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buFontTx/>
              <a:buNone/>
            </a:pPr>
            <a:r>
              <a:rPr lang="en-AU" b="1" dirty="0" smtClean="0"/>
              <a:t>Treat a Toxic State</a:t>
            </a:r>
            <a:endParaRPr lang="en-AU" dirty="0" smtClean="0"/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Remove source </a:t>
            </a:r>
            <a:r>
              <a:rPr lang="en-AU" dirty="0" err="1" smtClean="0"/>
              <a:t>eg</a:t>
            </a:r>
            <a:r>
              <a:rPr lang="en-AU" dirty="0" smtClean="0"/>
              <a:t> dental amalgam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Herbs to support liver and heavy metal detoxification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err="1" smtClean="0"/>
              <a:t>ChelaCo</a:t>
            </a:r>
            <a:endParaRPr lang="en-AU" dirty="0" smtClean="0"/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Silymarin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Garlic 5000mg 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LivCo</a:t>
            </a:r>
          </a:p>
          <a:p>
            <a:pPr marL="342000" indent="-342000">
              <a:lnSpc>
                <a:spcPct val="90000"/>
              </a:lnSpc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7.</a:t>
            </a:r>
            <a:r>
              <a:rPr lang="en-AU" b="1" dirty="0" smtClean="0"/>
              <a:t> </a:t>
            </a:r>
            <a:r>
              <a:rPr lang="en-AU" dirty="0" smtClean="0"/>
              <a:t>Treatment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24450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buFontTx/>
              <a:buNone/>
            </a:pPr>
            <a:r>
              <a:rPr lang="en-AU" b="1" dirty="0" smtClean="0"/>
              <a:t>Treat Leaky Gut Wall</a:t>
            </a:r>
            <a:endParaRPr lang="en-AU" dirty="0" smtClean="0"/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Demulcents and healing herbs </a:t>
            </a:r>
            <a:r>
              <a:rPr lang="en-AU" dirty="0" err="1" smtClean="0"/>
              <a:t>eg</a:t>
            </a:r>
            <a:r>
              <a:rPr lang="en-AU" dirty="0" smtClean="0"/>
              <a:t> </a:t>
            </a:r>
            <a:r>
              <a:rPr lang="en-AU" dirty="0" err="1" smtClean="0"/>
              <a:t>HiPep</a:t>
            </a:r>
            <a:r>
              <a:rPr lang="en-AU" dirty="0" smtClean="0"/>
              <a:t> and </a:t>
            </a:r>
            <a:r>
              <a:rPr lang="en-AU" dirty="0" err="1" smtClean="0"/>
              <a:t>gotu</a:t>
            </a:r>
            <a:r>
              <a:rPr lang="en-AU" dirty="0" smtClean="0"/>
              <a:t> Kola Complex tablets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Improve </a:t>
            </a:r>
            <a:r>
              <a:rPr lang="en-AU" dirty="0" err="1" smtClean="0"/>
              <a:t>phagocytosis</a:t>
            </a:r>
            <a:r>
              <a:rPr lang="en-AU" dirty="0" smtClean="0"/>
              <a:t> and hepatic screening </a:t>
            </a:r>
            <a:r>
              <a:rPr lang="en-AU" dirty="0" err="1" smtClean="0"/>
              <a:t>eg</a:t>
            </a:r>
            <a:r>
              <a:rPr lang="en-AU" dirty="0" smtClean="0"/>
              <a:t> Echinacea Premium and </a:t>
            </a:r>
            <a:r>
              <a:rPr lang="en-AU" dirty="0" err="1" smtClean="0"/>
              <a:t>Silymarin</a:t>
            </a:r>
            <a:r>
              <a:rPr lang="en-AU" dirty="0" smtClean="0"/>
              <a:t> tablets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Remove allergens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Treat dysbiosis as discussed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Self Recognition</a:t>
            </a:r>
            <a:endParaRPr lang="en-AU" dirty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72050"/>
          </a:xfrm>
        </p:spPr>
        <p:txBody>
          <a:bodyPr/>
          <a:lstStyle/>
          <a:p>
            <a:r>
              <a:rPr lang="en-AU" dirty="0" smtClean="0"/>
              <a:t>Is a normal function of the immune system</a:t>
            </a:r>
          </a:p>
          <a:p>
            <a:r>
              <a:rPr lang="en-AU" sz="2800" dirty="0" err="1" smtClean="0"/>
              <a:t>Autoreactive</a:t>
            </a:r>
            <a:r>
              <a:rPr lang="en-AU" sz="2800" dirty="0" smtClean="0"/>
              <a:t> B- and T-cells are produced naturally without destructive disease</a:t>
            </a:r>
          </a:p>
          <a:p>
            <a:r>
              <a:rPr lang="en-AU" dirty="0" smtClean="0"/>
              <a:t>So autoimmune disease is not some inbuilt defect in the hardware or software of the immune system</a:t>
            </a:r>
            <a:endParaRPr lang="en-AU" sz="2800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13033" r="14336"/>
          <a:stretch>
            <a:fillRect/>
          </a:stretch>
        </p:blipFill>
        <p:spPr bwMode="auto">
          <a:xfrm>
            <a:off x="-6172200" y="6400800"/>
            <a:ext cx="2446443" cy="261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553200" y="2895600"/>
            <a:ext cx="294702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39713"/>
            <a:ext cx="7800975" cy="796925"/>
          </a:xfrm>
        </p:spPr>
        <p:txBody>
          <a:bodyPr/>
          <a:lstStyle/>
          <a:p>
            <a:r>
              <a:rPr lang="en-AU" dirty="0" smtClean="0"/>
              <a:t>8.</a:t>
            </a:r>
            <a:r>
              <a:rPr lang="en-AU" b="1" dirty="0" smtClean="0"/>
              <a:t> </a:t>
            </a:r>
            <a:r>
              <a:rPr lang="en-AU" dirty="0" smtClean="0"/>
              <a:t>Treatment Strategy</a:t>
            </a:r>
            <a:endParaRPr lang="en-AU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284163" y="1371601"/>
            <a:ext cx="8535987" cy="4649788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spcBef>
                <a:spcPts val="624"/>
              </a:spcBef>
              <a:buFontTx/>
              <a:buNone/>
            </a:pPr>
            <a:r>
              <a:rPr lang="en-AU" b="1" dirty="0" smtClean="0"/>
              <a:t>Diet</a:t>
            </a:r>
            <a:endParaRPr lang="en-AU" dirty="0"/>
          </a:p>
          <a:p>
            <a:pPr marL="342000" indent="-342000">
              <a:lnSpc>
                <a:spcPct val="90000"/>
              </a:lnSpc>
              <a:spcBef>
                <a:spcPts val="624"/>
              </a:spcBef>
            </a:pPr>
            <a:r>
              <a:rPr lang="en-AU" dirty="0"/>
              <a:t>Eliminate major antigens: dairy, wheat (gluten), </a:t>
            </a:r>
            <a:r>
              <a:rPr lang="en-AU" dirty="0" smtClean="0"/>
              <a:t>yeast, egg</a:t>
            </a:r>
            <a:endParaRPr lang="en-AU" dirty="0"/>
          </a:p>
          <a:p>
            <a:pPr marL="342000" indent="-342000">
              <a:lnSpc>
                <a:spcPct val="90000"/>
              </a:lnSpc>
              <a:spcBef>
                <a:spcPts val="624"/>
              </a:spcBef>
            </a:pPr>
            <a:r>
              <a:rPr lang="en-AU" dirty="0"/>
              <a:t>Fish oil </a:t>
            </a:r>
            <a:r>
              <a:rPr lang="en-AU" dirty="0" smtClean="0"/>
              <a:t>supplementation helps </a:t>
            </a:r>
            <a:r>
              <a:rPr lang="en-AU" dirty="0"/>
              <a:t>RA and IBD</a:t>
            </a:r>
          </a:p>
          <a:p>
            <a:pPr marL="342000" indent="-342000">
              <a:lnSpc>
                <a:spcPct val="90000"/>
              </a:lnSpc>
              <a:spcBef>
                <a:spcPts val="624"/>
              </a:spcBef>
            </a:pPr>
            <a:r>
              <a:rPr lang="en-AU" dirty="0"/>
              <a:t>Dairy-free and low starch diets help AS (see later)</a:t>
            </a:r>
          </a:p>
          <a:p>
            <a:pPr marL="342000" indent="-342000">
              <a:lnSpc>
                <a:spcPct val="90000"/>
              </a:lnSpc>
              <a:spcBef>
                <a:spcPts val="624"/>
              </a:spcBef>
            </a:pPr>
            <a:r>
              <a:rPr lang="en-AU" dirty="0"/>
              <a:t>Low </a:t>
            </a:r>
            <a:r>
              <a:rPr lang="en-AU" dirty="0" err="1"/>
              <a:t>sulfur</a:t>
            </a:r>
            <a:r>
              <a:rPr lang="en-AU" dirty="0"/>
              <a:t> diet helps UC (see 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2105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19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7986" y="4114800"/>
            <a:ext cx="19654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900"/>
            <a:ext cx="9144000" cy="1206500"/>
          </a:xfrm>
        </p:spPr>
        <p:txBody>
          <a:bodyPr/>
          <a:lstStyle/>
          <a:p>
            <a:r>
              <a:rPr lang="en-AU" dirty="0" smtClean="0"/>
              <a:t>9. Treatment Strategy</a:t>
            </a:r>
            <a:endParaRPr lang="en-AU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524000"/>
            <a:ext cx="8718550" cy="5029200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buFontTx/>
              <a:buNone/>
            </a:pPr>
            <a:r>
              <a:rPr lang="en-AU" sz="2700" b="1" dirty="0" smtClean="0"/>
              <a:t>Symptomatic </a:t>
            </a:r>
            <a:r>
              <a:rPr lang="en-AU" sz="2700" b="1" dirty="0"/>
              <a:t>Treatment </a:t>
            </a:r>
            <a:endParaRPr lang="en-AU" sz="2700" b="1" dirty="0" smtClean="0"/>
          </a:p>
          <a:p>
            <a:pPr marL="342000" indent="-342000">
              <a:lnSpc>
                <a:spcPct val="90000"/>
              </a:lnSpc>
              <a:buFontTx/>
              <a:buNone/>
            </a:pPr>
            <a:r>
              <a:rPr lang="en-AU" sz="2700" b="1" dirty="0" smtClean="0"/>
              <a:t>Generalized</a:t>
            </a:r>
            <a:r>
              <a:rPr lang="en-AU" sz="2700" b="1" dirty="0"/>
              <a:t> </a:t>
            </a:r>
            <a:r>
              <a:rPr lang="en-AU" b="1" dirty="0" smtClean="0"/>
              <a:t>Anti-inflammatory </a:t>
            </a:r>
            <a:r>
              <a:rPr lang="en-AU" b="1" dirty="0"/>
              <a:t>Herbs</a:t>
            </a:r>
            <a:endParaRPr lang="en-AU" dirty="0"/>
          </a:p>
          <a:p>
            <a:pPr marL="342000" indent="-342000">
              <a:lnSpc>
                <a:spcPct val="90000"/>
              </a:lnSpc>
            </a:pPr>
            <a:r>
              <a:rPr lang="en-AU" dirty="0"/>
              <a:t>“Steroid-like” – </a:t>
            </a:r>
            <a:r>
              <a:rPr lang="en-AU" dirty="0" err="1" smtClean="0"/>
              <a:t>Rehmannia</a:t>
            </a:r>
            <a:r>
              <a:rPr lang="en-AU" dirty="0" smtClean="0"/>
              <a:t> Complex, Adrenal Complex</a:t>
            </a:r>
            <a:endParaRPr lang="en-AU" dirty="0"/>
          </a:p>
          <a:p>
            <a:pPr marL="342000" indent="-342000">
              <a:lnSpc>
                <a:spcPct val="90000"/>
              </a:lnSpc>
            </a:pPr>
            <a:r>
              <a:rPr lang="en-AU" dirty="0"/>
              <a:t>“Non-steroid-like” – </a:t>
            </a:r>
            <a:r>
              <a:rPr lang="en-AU" dirty="0" err="1" smtClean="0"/>
              <a:t>Boswellia</a:t>
            </a:r>
            <a:r>
              <a:rPr lang="en-AU" dirty="0" smtClean="0"/>
              <a:t> Complex</a:t>
            </a:r>
            <a:endParaRPr lang="en-AU" dirty="0"/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Feverfew in Rehmannia Complex </a:t>
            </a:r>
            <a:r>
              <a:rPr lang="en-AU" dirty="0"/>
              <a:t>– inhibits inflammatory </a:t>
            </a:r>
            <a:r>
              <a:rPr lang="en-AU" dirty="0" err="1"/>
              <a:t>degranulation</a:t>
            </a:r>
            <a:r>
              <a:rPr lang="en-AU" dirty="0"/>
              <a:t> of polymorphs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err="1"/>
              <a:t>Boswellia</a:t>
            </a:r>
            <a:r>
              <a:rPr lang="en-AU" dirty="0"/>
              <a:t> </a:t>
            </a:r>
            <a:r>
              <a:rPr lang="en-AU" dirty="0" smtClean="0"/>
              <a:t>in </a:t>
            </a:r>
            <a:r>
              <a:rPr lang="en-AU" dirty="0" err="1" smtClean="0"/>
              <a:t>Boswellia</a:t>
            </a:r>
            <a:r>
              <a:rPr lang="en-AU" dirty="0" smtClean="0"/>
              <a:t> Complex has </a:t>
            </a:r>
            <a:r>
              <a:rPr lang="en-AU" dirty="0"/>
              <a:t>significant anti-inflammatory effects in </a:t>
            </a:r>
            <a:r>
              <a:rPr lang="en-AU" dirty="0" smtClean="0"/>
              <a:t>IBD, </a:t>
            </a:r>
            <a:r>
              <a:rPr lang="en-AU" dirty="0" err="1" smtClean="0"/>
              <a:t>eg</a:t>
            </a:r>
            <a:r>
              <a:rPr lang="en-AU" dirty="0" smtClean="0"/>
              <a:t>, </a:t>
            </a:r>
            <a:r>
              <a:rPr lang="en-AU" dirty="0" err="1" smtClean="0"/>
              <a:t>Crohn’s</a:t>
            </a:r>
            <a:r>
              <a:rPr lang="en-AU" dirty="0" smtClean="0"/>
              <a:t> disease and Ulcerative colitis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10.</a:t>
            </a:r>
            <a:r>
              <a:rPr lang="en-AU" b="1" dirty="0" smtClean="0"/>
              <a:t> </a:t>
            </a:r>
            <a:r>
              <a:rPr lang="en-AU" dirty="0" smtClean="0"/>
              <a:t>Treatment Strategy</a:t>
            </a:r>
            <a:endParaRPr lang="en-AU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972050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spcBef>
                <a:spcPts val="624"/>
              </a:spcBef>
              <a:buFontTx/>
              <a:buNone/>
              <a:tabLst>
                <a:tab pos="357188" algn="l"/>
              </a:tabLst>
            </a:pPr>
            <a:r>
              <a:rPr lang="en-AU" b="1" dirty="0" smtClean="0"/>
              <a:t>Symptomatic </a:t>
            </a:r>
            <a:r>
              <a:rPr lang="en-AU" b="1" dirty="0"/>
              <a:t>Treatment</a:t>
            </a:r>
            <a:r>
              <a:rPr lang="en-AU" dirty="0"/>
              <a:t> </a:t>
            </a:r>
            <a:endParaRPr lang="en-AU" b="1" dirty="0" smtClean="0"/>
          </a:p>
          <a:p>
            <a:pPr marL="0" indent="0">
              <a:lnSpc>
                <a:spcPct val="90000"/>
              </a:lnSpc>
              <a:spcBef>
                <a:spcPts val="624"/>
              </a:spcBef>
              <a:buFontTx/>
              <a:buNone/>
              <a:tabLst>
                <a:tab pos="357188" algn="l"/>
              </a:tabLst>
            </a:pPr>
            <a:r>
              <a:rPr lang="en-AU" sz="2700" b="1" dirty="0" smtClean="0"/>
              <a:t>Specific</a:t>
            </a:r>
            <a:r>
              <a:rPr lang="en-AU" sz="2700" b="1" dirty="0"/>
              <a:t> </a:t>
            </a:r>
            <a:r>
              <a:rPr lang="en-AU" sz="2700" b="1" dirty="0" smtClean="0"/>
              <a:t>r</a:t>
            </a:r>
            <a:r>
              <a:rPr lang="en-AU" b="1" dirty="0" smtClean="0"/>
              <a:t>elated </a:t>
            </a:r>
            <a:r>
              <a:rPr lang="en-AU" b="1" dirty="0"/>
              <a:t>to the pathological process or affected </a:t>
            </a:r>
            <a:r>
              <a:rPr lang="en-AU" b="1" dirty="0" smtClean="0"/>
              <a:t>organs</a:t>
            </a:r>
            <a:endParaRPr lang="en-AU" b="1" dirty="0"/>
          </a:p>
          <a:p>
            <a:pPr marL="342000" indent="-342000">
              <a:lnSpc>
                <a:spcPct val="90000"/>
              </a:lnSpc>
              <a:spcBef>
                <a:spcPts val="624"/>
              </a:spcBef>
              <a:tabLst>
                <a:tab pos="357188" algn="l"/>
              </a:tabLst>
            </a:pPr>
            <a:r>
              <a:rPr lang="en-AU" dirty="0" smtClean="0"/>
              <a:t>Chamomile </a:t>
            </a:r>
            <a:r>
              <a:rPr lang="en-AU" dirty="0"/>
              <a:t>in inflammatory bowel </a:t>
            </a:r>
            <a:r>
              <a:rPr lang="en-AU" dirty="0" smtClean="0"/>
              <a:t>disease (</a:t>
            </a:r>
            <a:r>
              <a:rPr lang="en-AU" dirty="0" err="1" smtClean="0"/>
              <a:t>Hipep</a:t>
            </a:r>
            <a:r>
              <a:rPr lang="en-AU" dirty="0" smtClean="0"/>
              <a:t>)</a:t>
            </a:r>
            <a:endParaRPr lang="en-AU" dirty="0"/>
          </a:p>
          <a:p>
            <a:pPr marL="342000" indent="-342000">
              <a:lnSpc>
                <a:spcPct val="90000"/>
              </a:lnSpc>
              <a:spcBef>
                <a:spcPts val="624"/>
              </a:spcBef>
              <a:tabLst>
                <a:tab pos="357188" algn="l"/>
              </a:tabLst>
            </a:pPr>
            <a:r>
              <a:rPr lang="en-AU" dirty="0" smtClean="0"/>
              <a:t>Ginkgo in MS (Ginkgo Forte, HerbaVital)</a:t>
            </a:r>
            <a:endParaRPr lang="en-AU" dirty="0"/>
          </a:p>
          <a:p>
            <a:pPr marL="342000" indent="-342000">
              <a:lnSpc>
                <a:spcPct val="90000"/>
              </a:lnSpc>
              <a:spcBef>
                <a:spcPts val="624"/>
              </a:spcBef>
              <a:tabLst>
                <a:tab pos="357188" algn="l"/>
              </a:tabLst>
            </a:pPr>
            <a:r>
              <a:rPr lang="en-AU" dirty="0" err="1" smtClean="0"/>
              <a:t>Grapeseed</a:t>
            </a:r>
            <a:r>
              <a:rPr lang="en-AU" dirty="0" smtClean="0"/>
              <a:t> </a:t>
            </a:r>
            <a:r>
              <a:rPr lang="en-AU" dirty="0"/>
              <a:t>extract in </a:t>
            </a:r>
            <a:r>
              <a:rPr lang="en-AU" dirty="0" smtClean="0"/>
              <a:t>MS (</a:t>
            </a:r>
            <a:r>
              <a:rPr lang="en-AU" dirty="0" err="1" smtClean="0"/>
              <a:t>Vitanox</a:t>
            </a:r>
            <a:r>
              <a:rPr lang="en-AU" dirty="0" smtClean="0"/>
              <a:t>)</a:t>
            </a:r>
            <a:endParaRPr lang="en-AU" dirty="0"/>
          </a:p>
          <a:p>
            <a:pPr marL="342000" indent="-342000">
              <a:lnSpc>
                <a:spcPct val="90000"/>
              </a:lnSpc>
              <a:spcBef>
                <a:spcPts val="624"/>
              </a:spcBef>
              <a:tabLst>
                <a:tab pos="357188" algn="l"/>
              </a:tabLst>
            </a:pPr>
            <a:r>
              <a:rPr lang="en-AU" dirty="0" err="1" smtClean="0"/>
              <a:t>Gymnema</a:t>
            </a:r>
            <a:r>
              <a:rPr lang="en-AU" dirty="0" smtClean="0"/>
              <a:t> </a:t>
            </a:r>
            <a:r>
              <a:rPr lang="en-AU" dirty="0"/>
              <a:t>in </a:t>
            </a:r>
            <a:r>
              <a:rPr lang="en-AU" dirty="0" smtClean="0"/>
              <a:t>diabetes (</a:t>
            </a:r>
            <a:r>
              <a:rPr lang="en-AU" dirty="0" err="1" smtClean="0"/>
              <a:t>Gymnema</a:t>
            </a:r>
            <a:r>
              <a:rPr lang="en-AU" dirty="0" smtClean="0"/>
              <a:t> 4g)</a:t>
            </a:r>
            <a:endParaRPr lang="en-AU" dirty="0"/>
          </a:p>
          <a:p>
            <a:pPr marL="342000" indent="-342000">
              <a:lnSpc>
                <a:spcPct val="90000"/>
              </a:lnSpc>
              <a:spcBef>
                <a:spcPts val="624"/>
              </a:spcBef>
              <a:tabLst>
                <a:tab pos="357188" algn="l"/>
              </a:tabLst>
            </a:pPr>
            <a:r>
              <a:rPr lang="en-AU" dirty="0" err="1" smtClean="0"/>
              <a:t>Antisclerosing</a:t>
            </a:r>
            <a:r>
              <a:rPr lang="en-AU" dirty="0" smtClean="0"/>
              <a:t> </a:t>
            </a:r>
            <a:r>
              <a:rPr lang="en-AU" dirty="0"/>
              <a:t>herbs </a:t>
            </a:r>
            <a:r>
              <a:rPr lang="en-AU" dirty="0" err="1"/>
              <a:t>eg</a:t>
            </a:r>
            <a:r>
              <a:rPr lang="en-AU" dirty="0"/>
              <a:t> </a:t>
            </a:r>
            <a:r>
              <a:rPr lang="en-AU" dirty="0" err="1"/>
              <a:t>Gotu</a:t>
            </a:r>
            <a:r>
              <a:rPr lang="en-AU" dirty="0"/>
              <a:t> Kola in systemic 	</a:t>
            </a:r>
            <a:r>
              <a:rPr lang="en-AU" dirty="0" smtClean="0"/>
              <a:t>sclerosis (</a:t>
            </a:r>
            <a:r>
              <a:rPr lang="en-AU" dirty="0" err="1" smtClean="0"/>
              <a:t>Gotu</a:t>
            </a:r>
            <a:r>
              <a:rPr lang="en-AU" dirty="0" smtClean="0"/>
              <a:t> Kola Complex)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03188"/>
            <a:ext cx="8850313" cy="1108075"/>
          </a:xfrm>
        </p:spPr>
        <p:txBody>
          <a:bodyPr>
            <a:noAutofit/>
          </a:bodyPr>
          <a:lstStyle/>
          <a:p>
            <a:r>
              <a:rPr lang="en-AU" dirty="0" smtClean="0"/>
              <a:t>RA: A Coherent Model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06363" y="1360967"/>
            <a:ext cx="8713787" cy="5163658"/>
          </a:xfrm>
        </p:spPr>
        <p:txBody>
          <a:bodyPr/>
          <a:lstStyle/>
          <a:p>
            <a:pPr marL="342000" indent="-342000"/>
            <a:r>
              <a:rPr lang="en-AU" dirty="0" smtClean="0"/>
              <a:t>The primary lesion is either provided by a bacterium, typically Proteus or a virus, typically EBV</a:t>
            </a:r>
          </a:p>
          <a:p>
            <a:pPr marL="342000" indent="-342000"/>
            <a:r>
              <a:rPr lang="en-AU" dirty="0" err="1" smtClean="0"/>
              <a:t>Mycoplasma</a:t>
            </a:r>
            <a:r>
              <a:rPr lang="en-AU" dirty="0" smtClean="0"/>
              <a:t> contribute to immune dysregulation and may even provide the primary lesion in some cases</a:t>
            </a:r>
          </a:p>
          <a:p>
            <a:pPr marL="342000" indent="-342000"/>
            <a:r>
              <a:rPr lang="en-AU" dirty="0" smtClean="0"/>
              <a:t>Diet and intestinal dysbiosis contribute to the immune dysregulation</a:t>
            </a:r>
          </a:p>
          <a:p>
            <a:pPr marL="342000" indent="-342000"/>
            <a:r>
              <a:rPr lang="en-AU" dirty="0" smtClean="0"/>
              <a:t>Hormonal factors play a role in the</a:t>
            </a:r>
            <a:br>
              <a:rPr lang="en-AU" dirty="0" smtClean="0"/>
            </a:br>
            <a:r>
              <a:rPr lang="en-AU" dirty="0" smtClean="0"/>
              <a:t>immune dysregulation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24400"/>
            <a:ext cx="27467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4613"/>
            <a:ext cx="8713788" cy="1079500"/>
          </a:xfrm>
        </p:spPr>
        <p:txBody>
          <a:bodyPr>
            <a:noAutofit/>
          </a:bodyPr>
          <a:lstStyle/>
          <a:p>
            <a:r>
              <a:rPr lang="en-AU" dirty="0" smtClean="0"/>
              <a:t>RA: Treatment Strategy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1403499"/>
            <a:ext cx="8820150" cy="5194152"/>
          </a:xfrm>
        </p:spPr>
        <p:txBody>
          <a:bodyPr>
            <a:normAutofit lnSpcReduction="10000"/>
          </a:bodyPr>
          <a:lstStyle/>
          <a:p>
            <a:pPr marL="357188" indent="-357188">
              <a:spcBef>
                <a:spcPct val="50000"/>
              </a:spcBef>
            </a:pPr>
            <a:r>
              <a:rPr lang="en-AU" dirty="0" smtClean="0"/>
              <a:t>Immune supporting herbs to help fight the implicated bacteria, viruses and </a:t>
            </a:r>
            <a:r>
              <a:rPr lang="en-AU" dirty="0" err="1" smtClean="0"/>
              <a:t>mycoplasma</a:t>
            </a:r>
            <a:endParaRPr lang="en-AU" dirty="0" smtClean="0"/>
          </a:p>
          <a:p>
            <a:pPr marL="357188" indent="-357188">
              <a:spcBef>
                <a:spcPct val="50000"/>
              </a:spcBef>
            </a:pPr>
            <a:r>
              <a:rPr lang="en-AU" dirty="0" smtClean="0"/>
              <a:t>Antiviral herbs, especially St John’s </a:t>
            </a:r>
            <a:r>
              <a:rPr lang="en-AU" dirty="0" err="1" smtClean="0"/>
              <a:t>Wort</a:t>
            </a:r>
            <a:endParaRPr lang="en-AU" dirty="0" smtClean="0"/>
          </a:p>
          <a:p>
            <a:pPr marL="357188" indent="-357188">
              <a:spcBef>
                <a:spcPct val="50000"/>
              </a:spcBef>
            </a:pPr>
            <a:r>
              <a:rPr lang="en-AU" dirty="0" smtClean="0"/>
              <a:t>Urinary tract antiseptics and bladder support if Proteus is involved </a:t>
            </a:r>
            <a:r>
              <a:rPr lang="en-AU" dirty="0" err="1" smtClean="0"/>
              <a:t>eg</a:t>
            </a:r>
            <a:r>
              <a:rPr lang="en-AU" dirty="0" smtClean="0"/>
              <a:t> Cranberry, </a:t>
            </a:r>
            <a:r>
              <a:rPr lang="en-AU" dirty="0" err="1" smtClean="0"/>
              <a:t>Crataeva</a:t>
            </a:r>
            <a:r>
              <a:rPr lang="en-AU" dirty="0" smtClean="0"/>
              <a:t>, </a:t>
            </a:r>
            <a:r>
              <a:rPr lang="en-AU" dirty="0" err="1" smtClean="0"/>
              <a:t>Buchu</a:t>
            </a:r>
            <a:endParaRPr lang="en-AU" dirty="0" smtClean="0"/>
          </a:p>
          <a:p>
            <a:pPr marL="357188" indent="-357188">
              <a:spcBef>
                <a:spcPct val="50000"/>
              </a:spcBef>
            </a:pPr>
            <a:r>
              <a:rPr lang="en-AU" dirty="0" smtClean="0"/>
              <a:t>Herbs to regulate intestinal </a:t>
            </a:r>
            <a:r>
              <a:rPr lang="en-AU" dirty="0" err="1" smtClean="0"/>
              <a:t>dysbiosis</a:t>
            </a:r>
            <a:r>
              <a:rPr lang="en-AU" dirty="0" smtClean="0"/>
              <a:t> </a:t>
            </a:r>
            <a:r>
              <a:rPr lang="en-AU" dirty="0" err="1" smtClean="0"/>
              <a:t>eg</a:t>
            </a:r>
            <a:r>
              <a:rPr lang="en-AU" dirty="0" smtClean="0"/>
              <a:t> Anise and Oregano essential oil, Garlic, Golden Seal, Grape Seed</a:t>
            </a:r>
          </a:p>
          <a:p>
            <a:pPr marL="357188" indent="-357188">
              <a:spcBef>
                <a:spcPct val="50000"/>
              </a:spcBef>
            </a:pPr>
            <a:r>
              <a:rPr lang="en-AU" dirty="0" smtClean="0"/>
              <a:t>Herbs to regulate immune function and allay inflammation </a:t>
            </a:r>
            <a:r>
              <a:rPr lang="en-AU" dirty="0" err="1" smtClean="0"/>
              <a:t>eg</a:t>
            </a:r>
            <a:r>
              <a:rPr lang="en-AU" dirty="0" smtClean="0"/>
              <a:t> Rehmannia, Hemidesmus, Echinacea, Cat’s Claw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 Protocol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124450"/>
          </a:xfrm>
        </p:spPr>
        <p:txBody>
          <a:bodyPr/>
          <a:lstStyle/>
          <a:p>
            <a:pPr marL="0" indent="0">
              <a:buFontTx/>
              <a:buNone/>
              <a:tabLst>
                <a:tab pos="357188" algn="l"/>
                <a:tab pos="7172325" algn="r"/>
              </a:tabLst>
            </a:pPr>
            <a:r>
              <a:rPr lang="en-AU" b="1" dirty="0" smtClean="0"/>
              <a:t>Core Support</a:t>
            </a:r>
          </a:p>
          <a:p>
            <a:pPr marL="342000" indent="-342000">
              <a:tabLst>
                <a:tab pos="357188" algn="l"/>
                <a:tab pos="7172325" algn="r"/>
              </a:tabLst>
            </a:pPr>
            <a:r>
              <a:rPr lang="en-AU" dirty="0" smtClean="0"/>
              <a:t>Rehmannia Complex tablets (3-4 per day)</a:t>
            </a:r>
          </a:p>
          <a:p>
            <a:pPr marL="342000" indent="-342000">
              <a:buNone/>
              <a:tabLst>
                <a:tab pos="357188" algn="l"/>
                <a:tab pos="7172325" algn="r"/>
              </a:tabLst>
            </a:pPr>
            <a:r>
              <a:rPr lang="en-AU" dirty="0" smtClean="0"/>
              <a:t>AND</a:t>
            </a:r>
          </a:p>
          <a:p>
            <a:pPr marL="342000" indent="-342000">
              <a:tabLst>
                <a:tab pos="357188" algn="l"/>
                <a:tab pos="7172325" algn="r"/>
              </a:tabLst>
            </a:pPr>
            <a:r>
              <a:rPr lang="en-AU" dirty="0" smtClean="0"/>
              <a:t>Echinacea Premium tablets (2 per day)</a:t>
            </a:r>
          </a:p>
          <a:p>
            <a:pPr marL="342000" indent="-342000">
              <a:buNone/>
              <a:tabLst>
                <a:tab pos="357188" algn="l"/>
                <a:tab pos="7172325" algn="r"/>
              </a:tabLst>
            </a:pPr>
            <a:r>
              <a:rPr lang="en-AU" dirty="0" smtClean="0"/>
              <a:t>AND</a:t>
            </a:r>
          </a:p>
          <a:p>
            <a:pPr marL="342000" indent="-342000">
              <a:tabLst>
                <a:tab pos="357188" algn="l"/>
                <a:tab pos="7172325" algn="r"/>
              </a:tabLst>
            </a:pPr>
            <a:r>
              <a:rPr lang="en-AU" dirty="0" smtClean="0"/>
              <a:t>Boswellia Complex tablets (3-4 per day)</a:t>
            </a:r>
          </a:p>
          <a:p>
            <a:pPr marL="342000" indent="-342000">
              <a:buNone/>
              <a:tabLst>
                <a:tab pos="357188" algn="l"/>
                <a:tab pos="7172325" algn="r"/>
              </a:tabLst>
            </a:pPr>
            <a:r>
              <a:rPr lang="en-AU" dirty="0" smtClean="0"/>
              <a:t>AND</a:t>
            </a:r>
          </a:p>
          <a:p>
            <a:pPr marL="342000" indent="-342000">
              <a:tabLst>
                <a:tab pos="357188" algn="l"/>
                <a:tab pos="7172325" algn="r"/>
              </a:tabLst>
            </a:pPr>
            <a:r>
              <a:rPr lang="en-AU" dirty="0" smtClean="0"/>
              <a:t>The Bowel Flora Protocol for at least 6 to 10 weeks</a:t>
            </a:r>
          </a:p>
          <a:p>
            <a:pPr marL="342000" indent="-342000">
              <a:tabLst>
                <a:tab pos="357188" algn="l"/>
                <a:tab pos="7172325" algn="r"/>
              </a:tabLst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Andrographis and RA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14438"/>
            <a:ext cx="8750300" cy="5454650"/>
          </a:xfrm>
        </p:spPr>
        <p:txBody>
          <a:bodyPr>
            <a:normAutofit lnSpcReduction="10000"/>
          </a:bodyPr>
          <a:lstStyle/>
          <a:p>
            <a:r>
              <a:rPr lang="en-AU" smtClean="0"/>
              <a:t>60 patients with active RA received 170 mg Andrographis (30% andrographolides) 3 times a day for 14 weeks or placebo, after a 2-week washout period</a:t>
            </a:r>
          </a:p>
          <a:p>
            <a:r>
              <a:rPr lang="en-AU" smtClean="0"/>
              <a:t>The intensity of joint pain </a:t>
            </a:r>
            <a:r>
              <a:rPr lang="en-AU" smtClean="0">
                <a:latin typeface="Arial" charset="0"/>
                <a:cs typeface="Arial" charset="0"/>
              </a:rPr>
              <a:t>↓ </a:t>
            </a:r>
            <a:r>
              <a:rPr lang="en-AU" smtClean="0"/>
              <a:t>in the active group, although not statistically significant</a:t>
            </a:r>
          </a:p>
          <a:p>
            <a:r>
              <a:rPr lang="en-AU" smtClean="0"/>
              <a:t>Improvement in tender joints, swollen joints was statistically significant</a:t>
            </a:r>
          </a:p>
          <a:p>
            <a:r>
              <a:rPr lang="en-AU" smtClean="0"/>
              <a:t>There was a reduction in rheumatoid factor</a:t>
            </a:r>
          </a:p>
          <a:p>
            <a:pPr>
              <a:buFont typeface="Wingdings" pitchFamily="2" charset="2"/>
              <a:buNone/>
            </a:pPr>
            <a:endParaRPr lang="en-AU" smtClean="0"/>
          </a:p>
          <a:p>
            <a:pPr>
              <a:buFont typeface="Wingdings" pitchFamily="2" charset="2"/>
              <a:buNone/>
            </a:pPr>
            <a:r>
              <a:rPr lang="en-AU" sz="1600" smtClean="0"/>
              <a:t>	Burgos RA, etal, Efficacy of an Andrographis paniculata composition for the relief of rheumatoid arthritis symptoms: a prospective randomized placebo-controlled trial. </a:t>
            </a:r>
            <a:r>
              <a:rPr lang="en-AU" sz="1600" u="sng" smtClean="0"/>
              <a:t>Clin </a:t>
            </a:r>
            <a:r>
              <a:rPr lang="en-AU" sz="1600" smtClean="0"/>
              <a:t>Rheumatol</a:t>
            </a:r>
            <a:r>
              <a:rPr lang="en-AU" sz="1600" u="sng" smtClean="0"/>
              <a:t>.</a:t>
            </a:r>
            <a:r>
              <a:rPr lang="en-AU" sz="1600" smtClean="0"/>
              <a:t> 2009 Aug;28(8):931-46. Epub 2009 Apr 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022350"/>
          </a:xfrm>
        </p:spPr>
        <p:txBody>
          <a:bodyPr>
            <a:normAutofit/>
          </a:bodyPr>
          <a:lstStyle/>
          <a:p>
            <a:pPr marL="271463" indent="-271463">
              <a:lnSpc>
                <a:spcPct val="90000"/>
              </a:lnSpc>
            </a:pPr>
            <a:r>
              <a:rPr lang="en-AU" dirty="0" smtClean="0"/>
              <a:t>Additional Support (as required</a:t>
            </a:r>
            <a:r>
              <a:rPr lang="en-AU" b="1" dirty="0" smtClean="0"/>
              <a:t>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36525" y="1447800"/>
            <a:ext cx="8669338" cy="5149850"/>
          </a:xfrm>
        </p:spPr>
        <p:txBody>
          <a:bodyPr/>
          <a:lstStyle/>
          <a:p>
            <a:pPr marL="342000" indent="-342000">
              <a:tabLst>
                <a:tab pos="357188" algn="l"/>
                <a:tab pos="7172325" algn="r"/>
              </a:tabLst>
            </a:pPr>
            <a:r>
              <a:rPr lang="en-AU" dirty="0" smtClean="0"/>
              <a:t>Cranberry Complex tablets (3-4 per day chronic,</a:t>
            </a:r>
            <a:br>
              <a:rPr lang="en-AU" dirty="0" smtClean="0"/>
            </a:br>
            <a:r>
              <a:rPr lang="en-AU" dirty="0" smtClean="0"/>
              <a:t>6-8 per day acute) for Proteus</a:t>
            </a:r>
          </a:p>
          <a:p>
            <a:pPr marL="342000" indent="-342000">
              <a:tabLst>
                <a:tab pos="357188" algn="l"/>
                <a:tab pos="7172325" algn="r"/>
              </a:tabLst>
            </a:pPr>
            <a:r>
              <a:rPr lang="en-AU" dirty="0" smtClean="0"/>
              <a:t>St John’s Wort tablets (3-4 per day) for antiviral support</a:t>
            </a:r>
          </a:p>
          <a:p>
            <a:pPr marL="342000" indent="-342000">
              <a:spcBef>
                <a:spcPts val="600"/>
              </a:spcBef>
            </a:pPr>
            <a:r>
              <a:rPr lang="en-AU" dirty="0" smtClean="0"/>
              <a:t>Cat’s Claw Forte tablets (3-4 per day) for added immune support</a:t>
            </a:r>
          </a:p>
          <a:p>
            <a:pPr marL="342000" indent="-342000">
              <a:spcBef>
                <a:spcPts val="600"/>
              </a:spcBef>
            </a:pPr>
            <a:r>
              <a:rPr lang="en-AU" dirty="0" smtClean="0"/>
              <a:t>Gotu Kola Complex (3-4 per day) for added joint support</a:t>
            </a:r>
          </a:p>
          <a:p>
            <a:pPr marL="342000" indent="-342000">
              <a:spcBef>
                <a:spcPts val="600"/>
              </a:spcBef>
            </a:pPr>
            <a:r>
              <a:rPr lang="en-AU" dirty="0" smtClean="0"/>
              <a:t>Andrographis Complex (4-6 per day)</a:t>
            </a:r>
          </a:p>
          <a:p>
            <a:pPr marL="271463" indent="-271463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022350"/>
          </a:xfrm>
        </p:spPr>
        <p:txBody>
          <a:bodyPr>
            <a:normAutofit/>
          </a:bodyPr>
          <a:lstStyle/>
          <a:p>
            <a:pPr marL="271463" indent="-271463">
              <a:lnSpc>
                <a:spcPct val="90000"/>
              </a:lnSpc>
            </a:pPr>
            <a:r>
              <a:rPr lang="en-AU" dirty="0" smtClean="0"/>
              <a:t>Additional Support (as required)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36525" y="1371600"/>
            <a:ext cx="8669338" cy="5226050"/>
          </a:xfrm>
        </p:spPr>
        <p:txBody>
          <a:bodyPr/>
          <a:lstStyle/>
          <a:p>
            <a:pPr marL="342000" indent="-342000">
              <a:spcBef>
                <a:spcPts val="600"/>
              </a:spcBef>
            </a:pPr>
            <a:r>
              <a:rPr lang="en-AU" dirty="0" err="1" smtClean="0"/>
              <a:t>Rumaplex</a:t>
            </a:r>
            <a:r>
              <a:rPr lang="en-AU" dirty="0" smtClean="0"/>
              <a:t> (6 to 9 per day)</a:t>
            </a:r>
          </a:p>
          <a:p>
            <a:pPr marL="342000" indent="-342000">
              <a:spcBef>
                <a:spcPts val="600"/>
              </a:spcBef>
            </a:pPr>
            <a:r>
              <a:rPr lang="en-AU" dirty="0" smtClean="0"/>
              <a:t>Tuna Omega-3 (2 to 4 per day)</a:t>
            </a:r>
          </a:p>
          <a:p>
            <a:pPr marL="342000" indent="-342000">
              <a:spcBef>
                <a:spcPts val="600"/>
              </a:spcBef>
            </a:pPr>
            <a:r>
              <a:rPr lang="en-AU" dirty="0" smtClean="0"/>
              <a:t>A 7 to 10 day fast followed by either a low antigenic or vegetarian diet</a:t>
            </a:r>
          </a:p>
          <a:p>
            <a:pPr marL="342000" indent="-342000">
              <a:spcBef>
                <a:spcPts val="600"/>
              </a:spcBef>
            </a:pPr>
            <a:r>
              <a:rPr lang="en-AU" dirty="0" smtClean="0"/>
              <a:t>Olive oil, Cranberry juice and oil-rich fish on a regular basis</a:t>
            </a:r>
          </a:p>
          <a:p>
            <a:pPr marL="271463" indent="-271463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AS: A </a:t>
            </a:r>
            <a:r>
              <a:rPr lang="en-AU" dirty="0"/>
              <a:t>Coherent Model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458200" cy="5124450"/>
          </a:xfrm>
        </p:spPr>
        <p:txBody>
          <a:bodyPr/>
          <a:lstStyle/>
          <a:p>
            <a:pPr marL="342000" indent="-271463">
              <a:lnSpc>
                <a:spcPct val="90000"/>
              </a:lnSpc>
            </a:pPr>
            <a:r>
              <a:rPr lang="en-AU" dirty="0" err="1"/>
              <a:t>Klebsiella</a:t>
            </a:r>
            <a:r>
              <a:rPr lang="en-AU" dirty="0"/>
              <a:t> or some other gut pathogen usually provides the primary lesion and remains present throughout the disease</a:t>
            </a:r>
          </a:p>
          <a:p>
            <a:pPr marL="342000" indent="-271463">
              <a:lnSpc>
                <a:spcPct val="90000"/>
              </a:lnSpc>
            </a:pPr>
            <a:r>
              <a:rPr lang="en-AU" dirty="0"/>
              <a:t>An associated chronic prostatitis (pathogen unknown) in men or chronic UTI (Chlamydia) in women contributes to the immune dysregulation and may even provide the primary lesion in some cases</a:t>
            </a:r>
          </a:p>
          <a:p>
            <a:pPr marL="342000" indent="-271463">
              <a:lnSpc>
                <a:spcPct val="90000"/>
              </a:lnSpc>
            </a:pPr>
            <a:r>
              <a:rPr lang="en-AU" dirty="0"/>
              <a:t>Diet (dairy protein) probably contributes to the immune dysregulation</a:t>
            </a:r>
          </a:p>
          <a:p>
            <a:pPr marL="342000" indent="-271463">
              <a:lnSpc>
                <a:spcPct val="90000"/>
              </a:lnSpc>
            </a:pPr>
            <a:r>
              <a:rPr lang="en-AU" dirty="0"/>
              <a:t>Chronic gut inflammation and intestinal dysbiosis contribute to the immune dysregulation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AID Progression</a:t>
            </a:r>
            <a:endParaRPr lang="en-US" dirty="0" smtClean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214313" y="1600200"/>
            <a:ext cx="8643937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AU" dirty="0" smtClean="0"/>
              <a:t>	1. Genetic susceptibility </a:t>
            </a:r>
            <a:endParaRPr lang="en-AU" sz="1000" dirty="0" smtClean="0"/>
          </a:p>
          <a:p>
            <a:pPr>
              <a:buFont typeface="Wingdings" pitchFamily="2" charset="2"/>
              <a:buNone/>
            </a:pPr>
            <a:r>
              <a:rPr lang="en-AU" dirty="0" smtClean="0"/>
              <a:t>	2. Trigger  </a:t>
            </a:r>
          </a:p>
          <a:p>
            <a:pPr>
              <a:buFont typeface="Wingdings" pitchFamily="2" charset="2"/>
              <a:buNone/>
            </a:pPr>
            <a:r>
              <a:rPr lang="en-AU" dirty="0" smtClean="0"/>
              <a:t>	3. Autoimmunity preceding clinical manifestations</a:t>
            </a:r>
          </a:p>
          <a:p>
            <a:pPr>
              <a:buFont typeface="Wingdings" pitchFamily="2" charset="2"/>
              <a:buNone/>
            </a:pPr>
            <a:r>
              <a:rPr lang="en-AU" dirty="0" smtClean="0"/>
              <a:t>	4. Overt disease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>
              <a:buFont typeface="Wingdings" pitchFamily="2" charset="2"/>
              <a:buNone/>
            </a:pPr>
            <a:r>
              <a:rPr lang="en-AU" sz="1600" dirty="0" smtClean="0"/>
              <a:t>	</a:t>
            </a:r>
            <a:r>
              <a:rPr lang="en-AU" sz="1600" dirty="0" err="1" smtClean="0"/>
              <a:t>Kronenbert</a:t>
            </a:r>
            <a:r>
              <a:rPr lang="en-AU" sz="1600" dirty="0" smtClean="0"/>
              <a:t>, </a:t>
            </a:r>
            <a:r>
              <a:rPr lang="en-AU" sz="1600" dirty="0" err="1" smtClean="0"/>
              <a:t>Melmed</a:t>
            </a:r>
            <a:r>
              <a:rPr lang="en-AU" sz="1600" dirty="0" smtClean="0"/>
              <a:t>, </a:t>
            </a:r>
            <a:r>
              <a:rPr lang="en-AU" sz="1600" dirty="0" err="1" smtClean="0"/>
              <a:t>Polonski</a:t>
            </a:r>
            <a:r>
              <a:rPr lang="en-AU" sz="1600" dirty="0" smtClean="0"/>
              <a:t>, Larsen Editors. </a:t>
            </a:r>
            <a:r>
              <a:rPr lang="en-AU" sz="1600" i="1" dirty="0" smtClean="0"/>
              <a:t>Williams Textbook of Endocrinology</a:t>
            </a:r>
            <a:r>
              <a:rPr lang="en-AU" sz="1600" dirty="0" smtClean="0"/>
              <a:t>. Saunders Elsevier, Philadelphia USA. 2008. p1749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AS Protocol</a:t>
            </a:r>
          </a:p>
        </p:txBody>
      </p:sp>
      <p:sp>
        <p:nvSpPr>
          <p:cNvPr id="20480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72050"/>
          </a:xfrm>
        </p:spPr>
        <p:txBody>
          <a:bodyPr/>
          <a:lstStyle/>
          <a:p>
            <a:pPr eaLnBrk="1" hangingPunct="1"/>
            <a:r>
              <a:rPr lang="en-AU" dirty="0" smtClean="0"/>
              <a:t>Begin treatment with the Gut Flora Protocol</a:t>
            </a:r>
          </a:p>
          <a:p>
            <a:pPr eaLnBrk="1" hangingPunct="1"/>
            <a:r>
              <a:rPr lang="en-AU" dirty="0" err="1" smtClean="0"/>
              <a:t>Rehmannia</a:t>
            </a:r>
            <a:r>
              <a:rPr lang="en-AU" dirty="0" smtClean="0"/>
              <a:t> Complex (2 to 4 per day)</a:t>
            </a:r>
          </a:p>
          <a:p>
            <a:pPr eaLnBrk="1" hangingPunct="1"/>
            <a:r>
              <a:rPr lang="en-AU" dirty="0" err="1" smtClean="0"/>
              <a:t>Boswellia</a:t>
            </a:r>
            <a:r>
              <a:rPr lang="en-AU" dirty="0" smtClean="0"/>
              <a:t> Complex tablets (3-4 per day)</a:t>
            </a:r>
          </a:p>
          <a:p>
            <a:pPr eaLnBrk="1" hangingPunct="1"/>
            <a:r>
              <a:rPr lang="en-AU" dirty="0" smtClean="0"/>
              <a:t>Echinacea Premium tablets (2-3 per day) </a:t>
            </a:r>
          </a:p>
          <a:p>
            <a:pPr eaLnBrk="1" hangingPunct="1"/>
            <a:r>
              <a:rPr lang="en-AU" dirty="0" err="1" smtClean="0"/>
              <a:t>Ligaplex</a:t>
            </a:r>
            <a:r>
              <a:rPr lang="en-AU" dirty="0" smtClean="0"/>
              <a:t> II (3 to 9 per day)</a:t>
            </a:r>
          </a:p>
          <a:p>
            <a:pPr eaLnBrk="1" hangingPunct="1"/>
            <a:r>
              <a:rPr lang="en-AU" dirty="0" smtClean="0"/>
              <a:t>Low starch diet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AS Additional Support</a:t>
            </a:r>
          </a:p>
        </p:txBody>
      </p:sp>
      <p:sp>
        <p:nvSpPr>
          <p:cNvPr id="20480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72050"/>
          </a:xfrm>
        </p:spPr>
        <p:txBody>
          <a:bodyPr/>
          <a:lstStyle/>
          <a:p>
            <a:pPr marL="342000" indent="-342000">
              <a:spcBef>
                <a:spcPts val="600"/>
              </a:spcBef>
            </a:pPr>
            <a:r>
              <a:rPr lang="en-AU" dirty="0" smtClean="0"/>
              <a:t>Cranberry Complex tablets (3-4 per day chronic,</a:t>
            </a:r>
            <a:br>
              <a:rPr lang="en-AU" dirty="0" smtClean="0"/>
            </a:br>
            <a:r>
              <a:rPr lang="en-AU" dirty="0" smtClean="0"/>
              <a:t>6-8 per day acute) for urinary tract infection and </a:t>
            </a:r>
            <a:r>
              <a:rPr lang="en-AU" dirty="0" err="1" smtClean="0"/>
              <a:t>prostatis</a:t>
            </a:r>
            <a:endParaRPr lang="en-AU" dirty="0" smtClean="0"/>
          </a:p>
          <a:p>
            <a:pPr marL="342000" indent="-342000">
              <a:spcBef>
                <a:spcPts val="600"/>
              </a:spcBef>
            </a:pPr>
            <a:r>
              <a:rPr lang="en-AU" dirty="0" err="1" smtClean="0"/>
              <a:t>Prostaco</a:t>
            </a:r>
            <a:r>
              <a:rPr lang="en-AU" dirty="0" smtClean="0"/>
              <a:t> capsules (2-3 per day) for prostatitis and Andrographis complex tablets (4-8 per day if acute)</a:t>
            </a:r>
          </a:p>
          <a:p>
            <a:pPr marL="342000" indent="-342000">
              <a:spcBef>
                <a:spcPts val="600"/>
              </a:spcBef>
            </a:pPr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01075" cy="611187"/>
          </a:xfrm>
        </p:spPr>
        <p:txBody>
          <a:bodyPr>
            <a:normAutofit fontScale="90000"/>
          </a:bodyPr>
          <a:lstStyle/>
          <a:p>
            <a:r>
              <a:rPr lang="en-AU"/>
              <a:t>CD: A Coherent Model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799513" cy="5040312"/>
          </a:xfrm>
        </p:spPr>
        <p:txBody>
          <a:bodyPr>
            <a:normAutofit fontScale="92500"/>
          </a:bodyPr>
          <a:lstStyle/>
          <a:p>
            <a:pPr marL="342000" indent="-271463"/>
            <a:r>
              <a:rPr lang="en-AU" dirty="0"/>
              <a:t>The primary lesion is typically caused by MAP, but may be some other gut pathogen</a:t>
            </a:r>
          </a:p>
          <a:p>
            <a:pPr marL="342000" indent="-271463"/>
            <a:r>
              <a:rPr lang="en-AU" dirty="0"/>
              <a:t>AIEC or another </a:t>
            </a:r>
            <a:r>
              <a:rPr lang="en-AU" dirty="0" err="1"/>
              <a:t>commensal</a:t>
            </a:r>
            <a:r>
              <a:rPr lang="en-AU" dirty="0"/>
              <a:t> gut organism is a common source of immune dysregulation, which is further exacerbated by the leaky gut and potential </a:t>
            </a:r>
            <a:r>
              <a:rPr lang="en-AU" dirty="0" err="1"/>
              <a:t>endotoxemia</a:t>
            </a:r>
            <a:r>
              <a:rPr lang="en-AU" dirty="0"/>
              <a:t> which those micro-organism can create</a:t>
            </a:r>
          </a:p>
          <a:p>
            <a:pPr marL="342000" indent="-271463"/>
            <a:r>
              <a:rPr lang="en-AU" dirty="0"/>
              <a:t>Intestinal dysbiosis in general further adds to the immune dysregulation</a:t>
            </a:r>
          </a:p>
          <a:p>
            <a:pPr marL="342000" indent="-271463"/>
            <a:r>
              <a:rPr lang="en-AU" dirty="0"/>
              <a:t>Dietary antigens, particularly yeast, contribute further to the immune </a:t>
            </a:r>
            <a:r>
              <a:rPr lang="en-AU" dirty="0" smtClean="0"/>
              <a:t>dysregulation</a:t>
            </a:r>
          </a:p>
          <a:p>
            <a:pPr marL="671513" lvl="1" indent="-271463">
              <a:buNone/>
            </a:pPr>
            <a:r>
              <a:rPr lang="en-AU" sz="2000" dirty="0" smtClean="0"/>
              <a:t>MAP = </a:t>
            </a:r>
            <a:r>
              <a:rPr lang="en-AU" sz="2000" i="1" dirty="0" smtClean="0"/>
              <a:t>Mycobacterium </a:t>
            </a:r>
            <a:r>
              <a:rPr lang="en-AU" sz="2000" i="1" dirty="0" err="1" smtClean="0"/>
              <a:t>avium</a:t>
            </a:r>
            <a:r>
              <a:rPr lang="en-AU" sz="2000" i="1" dirty="0" smtClean="0"/>
              <a:t> </a:t>
            </a:r>
            <a:r>
              <a:rPr lang="en-AU" sz="2000" dirty="0" smtClean="0"/>
              <a:t>subspecies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paratuberculosis</a:t>
            </a:r>
            <a:r>
              <a:rPr lang="en-AU" sz="2000" dirty="0" smtClean="0"/>
              <a:t> </a:t>
            </a:r>
          </a:p>
          <a:p>
            <a:pPr marL="671513" lvl="1" indent="-271463">
              <a:buNone/>
            </a:pPr>
            <a:r>
              <a:rPr lang="en-AU" sz="2000" dirty="0" smtClean="0"/>
              <a:t>AIEC = adherent-invasive </a:t>
            </a:r>
            <a:r>
              <a:rPr lang="en-AU" sz="2000" i="1" dirty="0" smtClean="0"/>
              <a:t>Escherichia coli</a:t>
            </a:r>
            <a:r>
              <a:rPr lang="en-AU" sz="2000" dirty="0" smtClean="0"/>
              <a:t> </a:t>
            </a:r>
            <a:endParaRPr lang="en-A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CD Protocol</a:t>
            </a:r>
          </a:p>
        </p:txBody>
      </p:sp>
      <p:sp>
        <p:nvSpPr>
          <p:cNvPr id="2119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24450"/>
          </a:xfrm>
        </p:spPr>
        <p:txBody>
          <a:bodyPr/>
          <a:lstStyle/>
          <a:p>
            <a:pPr eaLnBrk="1" hangingPunct="1"/>
            <a:r>
              <a:rPr lang="en-AU" dirty="0" smtClean="0"/>
              <a:t>Begin treatment with the Gut Flora Protocol for 6 to 10 weeks followed by regular use of Golden Seal tablets (3 per day) and </a:t>
            </a:r>
            <a:r>
              <a:rPr lang="en-AU" dirty="0" err="1" smtClean="0"/>
              <a:t>Vitanox</a:t>
            </a:r>
            <a:r>
              <a:rPr lang="en-AU" dirty="0" smtClean="0"/>
              <a:t> tablets (2 per day at a separate time to the Golden Seal)</a:t>
            </a:r>
          </a:p>
          <a:p>
            <a:pPr eaLnBrk="1" hangingPunct="1"/>
            <a:r>
              <a:rPr lang="en-AU" dirty="0" err="1" smtClean="0"/>
              <a:t>Boswellia</a:t>
            </a:r>
            <a:r>
              <a:rPr lang="en-AU" dirty="0" smtClean="0"/>
              <a:t> Complex (3 to 4 per day)</a:t>
            </a:r>
          </a:p>
          <a:p>
            <a:pPr eaLnBrk="1" hangingPunct="1"/>
            <a:r>
              <a:rPr lang="en-AU" dirty="0" smtClean="0"/>
              <a:t>Echinacea Premium (2 to 3 per day)</a:t>
            </a:r>
          </a:p>
          <a:p>
            <a:pPr eaLnBrk="1" hangingPunct="1"/>
            <a:r>
              <a:rPr lang="en-AU" dirty="0" err="1" smtClean="0"/>
              <a:t>Gotu</a:t>
            </a:r>
            <a:r>
              <a:rPr lang="en-AU" dirty="0" smtClean="0"/>
              <a:t> kola Complex (3 to 4 per day)</a:t>
            </a:r>
          </a:p>
          <a:p>
            <a:pPr eaLnBrk="1" hangingPunct="1"/>
            <a:r>
              <a:rPr lang="en-AU" dirty="0" smtClean="0"/>
              <a:t>Okra Pepsin E</a:t>
            </a:r>
            <a:r>
              <a:rPr lang="en-AU" baseline="-25000" dirty="0" smtClean="0"/>
              <a:t>3</a:t>
            </a:r>
            <a:r>
              <a:rPr lang="en-AU" dirty="0" smtClean="0"/>
              <a:t> (2 to 6 per day)</a:t>
            </a:r>
          </a:p>
          <a:p>
            <a:pPr eaLnBrk="1" hangingPunct="1"/>
            <a:r>
              <a:rPr lang="en-AU" dirty="0" err="1" smtClean="0"/>
              <a:t>Gastrex</a:t>
            </a:r>
            <a:r>
              <a:rPr lang="en-AU" dirty="0" smtClean="0"/>
              <a:t> (1 capsule before meals)</a:t>
            </a:r>
          </a:p>
          <a:p>
            <a:pPr eaLnBrk="1" hangingPunct="1"/>
            <a:r>
              <a:rPr lang="en-AU" dirty="0" smtClean="0"/>
              <a:t>Low allergenic diet, yeast &amp; dairy free</a:t>
            </a:r>
          </a:p>
          <a:p>
            <a:pPr eaLnBrk="1" hangingPunct="1">
              <a:buFontTx/>
              <a:buNone/>
            </a:pPr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85725"/>
            <a:ext cx="8964613" cy="966788"/>
          </a:xfrm>
        </p:spPr>
        <p:txBody>
          <a:bodyPr/>
          <a:lstStyle/>
          <a:p>
            <a:r>
              <a:rPr lang="en-AU" dirty="0" smtClean="0"/>
              <a:t>CD Additional Support </a:t>
            </a:r>
            <a:endParaRPr lang="en-AU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4463"/>
            <a:ext cx="8497888" cy="4967287"/>
          </a:xfrm>
        </p:spPr>
        <p:txBody>
          <a:bodyPr/>
          <a:lstStyle/>
          <a:p>
            <a:pPr marL="357188" indent="-357188">
              <a:spcBef>
                <a:spcPts val="672"/>
              </a:spcBef>
            </a:pPr>
            <a:r>
              <a:rPr lang="en-AU" dirty="0" err="1" smtClean="0"/>
              <a:t>HiPep</a:t>
            </a:r>
            <a:r>
              <a:rPr lang="en-AU" dirty="0" smtClean="0"/>
              <a:t> </a:t>
            </a:r>
            <a:r>
              <a:rPr lang="en-AU" dirty="0"/>
              <a:t>tablets (3-4 per day) to further allay gastrointestinal inflammation and heal a leaky gut</a:t>
            </a:r>
          </a:p>
          <a:p>
            <a:pPr marL="357188" indent="-357188">
              <a:spcBef>
                <a:spcPts val="672"/>
              </a:spcBef>
            </a:pPr>
            <a:r>
              <a:rPr lang="en-AU" dirty="0"/>
              <a:t>As the patient recovers there is probably less need for the Rehmannia Complex tablets and the emphasis should move to continued antimicrobial 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Hashimoto’s </a:t>
            </a:r>
            <a:r>
              <a:rPr lang="en-AU" dirty="0" err="1" smtClean="0"/>
              <a:t>Thyroiditis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Rehmannia</a:t>
            </a:r>
            <a:r>
              <a:rPr lang="en-AU" dirty="0" smtClean="0"/>
              <a:t> Complex tablets (3 to 4 per day) </a:t>
            </a:r>
          </a:p>
          <a:p>
            <a:r>
              <a:rPr lang="en-AU" dirty="0" smtClean="0"/>
              <a:t>Echinacea Premium tablets (2 to 3 per day)</a:t>
            </a:r>
          </a:p>
          <a:p>
            <a:r>
              <a:rPr lang="en-AU" dirty="0" smtClean="0"/>
              <a:t>Thyroid Complex tablets (2 to 4 per day)</a:t>
            </a:r>
          </a:p>
          <a:p>
            <a:r>
              <a:rPr lang="en-AU" dirty="0" smtClean="0"/>
              <a:t>Coleus Forte (2 to 3 per day)</a:t>
            </a:r>
          </a:p>
          <a:p>
            <a:r>
              <a:rPr lang="en-AU" dirty="0" err="1" smtClean="0"/>
              <a:t>Gotu</a:t>
            </a:r>
            <a:r>
              <a:rPr lang="en-AU" dirty="0" smtClean="0"/>
              <a:t> Kola Complex (3 to 4 per day)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	</a:t>
            </a:r>
          </a:p>
          <a:p>
            <a:endParaRPr lang="en-AU" dirty="0" smtClean="0"/>
          </a:p>
          <a:p>
            <a:pPr algn="ctr">
              <a:buNone/>
            </a:pPr>
            <a:r>
              <a:rPr lang="en-AU" sz="6000" dirty="0" smtClean="0"/>
              <a:t>Thankyou</a:t>
            </a:r>
          </a:p>
          <a:p>
            <a:pPr algn="ctr">
              <a:buNone/>
            </a:pPr>
            <a:endParaRPr lang="en-AU" sz="6000" dirty="0" smtClean="0"/>
          </a:p>
          <a:p>
            <a:pPr indent="0" algn="ctr">
              <a:buNone/>
            </a:pPr>
            <a:r>
              <a:rPr lang="en-AU" dirty="0" smtClean="0"/>
              <a:t>Special thanks to Associate Professor Kerry Bone, Berris Burgoyne and Rob Santich for their contributions to this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Appendix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Low Antigenic Diet</a:t>
            </a:r>
          </a:p>
          <a:p>
            <a:r>
              <a:rPr lang="en-AU" dirty="0" smtClean="0"/>
              <a:t>Low Starch Diet</a:t>
            </a:r>
          </a:p>
          <a:p>
            <a:r>
              <a:rPr lang="en-AU" dirty="0" smtClean="0"/>
              <a:t>Ulcerative Colitis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44463"/>
            <a:ext cx="8778875" cy="981075"/>
          </a:xfrm>
        </p:spPr>
        <p:txBody>
          <a:bodyPr/>
          <a:lstStyle/>
          <a:p>
            <a:r>
              <a:rPr lang="en-AU" dirty="0" smtClean="0"/>
              <a:t>Low </a:t>
            </a:r>
            <a:r>
              <a:rPr lang="en-AU" dirty="0"/>
              <a:t>Antigenic Diet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95263" y="1277257"/>
            <a:ext cx="8697912" cy="5175931"/>
          </a:xfrm>
        </p:spPr>
        <p:txBody>
          <a:bodyPr/>
          <a:lstStyle/>
          <a:p>
            <a:pPr marL="342000" indent="-342000">
              <a:lnSpc>
                <a:spcPct val="95000"/>
              </a:lnSpc>
            </a:pPr>
            <a:r>
              <a:rPr lang="en-AU" dirty="0"/>
              <a:t>Dietary proteins which are difficult to digest have the potential to become antigens which can elicit or derange immune function</a:t>
            </a:r>
          </a:p>
          <a:p>
            <a:pPr marL="342000" indent="-342000">
              <a:lnSpc>
                <a:spcPct val="95000"/>
              </a:lnSpc>
            </a:pPr>
            <a:r>
              <a:rPr lang="en-AU" dirty="0"/>
              <a:t>Cow’s milk products contain casein and </a:t>
            </a:r>
            <a:br>
              <a:rPr lang="en-AU" dirty="0"/>
            </a:br>
            <a:r>
              <a:rPr lang="el-GR" dirty="0">
                <a:cs typeface="Tahoma" pitchFamily="34" charset="0"/>
              </a:rPr>
              <a:t>β</a:t>
            </a:r>
            <a:r>
              <a:rPr lang="en-AU" dirty="0">
                <a:cs typeface="Tahoma" pitchFamily="34" charset="0"/>
              </a:rPr>
              <a:t>-</a:t>
            </a:r>
            <a:r>
              <a:rPr lang="en-AU" dirty="0" err="1">
                <a:cs typeface="Tahoma" pitchFamily="34" charset="0"/>
              </a:rPr>
              <a:t>lactoglobulin</a:t>
            </a:r>
            <a:r>
              <a:rPr lang="en-AU" dirty="0">
                <a:cs typeface="Tahoma" pitchFamily="34" charset="0"/>
              </a:rPr>
              <a:t> which fall into this category</a:t>
            </a:r>
          </a:p>
          <a:p>
            <a:pPr marL="342000" indent="-342000">
              <a:lnSpc>
                <a:spcPct val="95000"/>
              </a:lnSpc>
            </a:pPr>
            <a:r>
              <a:rPr lang="en-AU" dirty="0" smtClean="0">
                <a:cs typeface="Tahoma" pitchFamily="34" charset="0"/>
              </a:rPr>
              <a:t>Gluten </a:t>
            </a:r>
            <a:r>
              <a:rPr lang="en-AU" dirty="0">
                <a:cs typeface="Tahoma" pitchFamily="34" charset="0"/>
              </a:rPr>
              <a:t>from wheat is notorious for disturbing gut immunological function (as in celiac disease)</a:t>
            </a:r>
          </a:p>
          <a:p>
            <a:pPr marL="342000" indent="-342000">
              <a:lnSpc>
                <a:spcPct val="95000"/>
              </a:lnSpc>
            </a:pPr>
            <a:r>
              <a:rPr lang="en-AU" dirty="0">
                <a:cs typeface="Tahoma" pitchFamily="34" charset="0"/>
              </a:rPr>
              <a:t>Yeast contains proteins and cell wall fragments which can elicit a strong immune response</a:t>
            </a:r>
          </a:p>
          <a:p>
            <a:pPr marL="342000" indent="-342000">
              <a:lnSpc>
                <a:spcPct val="95000"/>
              </a:lnSpc>
            </a:pPr>
            <a:r>
              <a:rPr lang="en-AU" dirty="0" smtClean="0">
                <a:cs typeface="Tahoma" pitchFamily="34" charset="0"/>
              </a:rPr>
              <a:t>The basic low </a:t>
            </a:r>
            <a:r>
              <a:rPr lang="en-AU" dirty="0">
                <a:cs typeface="Tahoma" pitchFamily="34" charset="0"/>
              </a:rPr>
              <a:t>antigenic diet </a:t>
            </a:r>
            <a:r>
              <a:rPr lang="en-AU" dirty="0" smtClean="0">
                <a:cs typeface="Tahoma" pitchFamily="34" charset="0"/>
              </a:rPr>
              <a:t>is gluten</a:t>
            </a:r>
            <a:r>
              <a:rPr lang="en-AU" dirty="0">
                <a:cs typeface="Tahoma" pitchFamily="34" charset="0"/>
              </a:rPr>
              <a:t>, yeast and dairy (cow’s milk) free diet</a:t>
            </a:r>
            <a:endParaRPr lang="el-GR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213"/>
            <a:ext cx="9144000" cy="1143000"/>
          </a:xfrm>
        </p:spPr>
        <p:txBody>
          <a:bodyPr/>
          <a:lstStyle/>
          <a:p>
            <a:r>
              <a:rPr lang="en-AU" dirty="0"/>
              <a:t>Low Starch Diet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12875"/>
            <a:ext cx="3106738" cy="4525963"/>
          </a:xfrm>
        </p:spPr>
        <p:txBody>
          <a:bodyPr/>
          <a:lstStyle/>
          <a:p>
            <a:pPr marL="354013" indent="-354013">
              <a:buFontTx/>
              <a:buNone/>
            </a:pPr>
            <a:r>
              <a:rPr lang="en-AU" b="1"/>
              <a:t>Increase</a:t>
            </a:r>
            <a:endParaRPr lang="en-AU"/>
          </a:p>
          <a:p>
            <a:pPr marL="354013" indent="-354013"/>
            <a:r>
              <a:rPr lang="en-AU"/>
              <a:t>meat and fish</a:t>
            </a:r>
          </a:p>
          <a:p>
            <a:pPr marL="354013" indent="-354013"/>
            <a:r>
              <a:rPr lang="en-AU"/>
              <a:t>beans and peas</a:t>
            </a:r>
          </a:p>
          <a:p>
            <a:pPr marL="354013" indent="-354013"/>
            <a:r>
              <a:rPr lang="en-AU"/>
              <a:t>nuts</a:t>
            </a:r>
          </a:p>
          <a:p>
            <a:pPr marL="354013" indent="-354013"/>
            <a:r>
              <a:rPr lang="en-AU"/>
              <a:t>vegetables</a:t>
            </a:r>
          </a:p>
          <a:p>
            <a:pPr marL="354013" indent="-354013"/>
            <a:r>
              <a:rPr lang="en-AU"/>
              <a:t>salads</a:t>
            </a:r>
          </a:p>
          <a:p>
            <a:pPr marL="354013" indent="-354013"/>
            <a:r>
              <a:rPr lang="en-AU"/>
              <a:t>fruit	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95900" y="1404938"/>
            <a:ext cx="1895475" cy="4973637"/>
          </a:xfrm>
        </p:spPr>
        <p:txBody>
          <a:bodyPr/>
          <a:lstStyle/>
          <a:p>
            <a:pPr marL="354013" indent="-354013">
              <a:buFontTx/>
              <a:buNone/>
            </a:pPr>
            <a:r>
              <a:rPr lang="en-AU" b="1"/>
              <a:t>Reduce</a:t>
            </a:r>
            <a:endParaRPr lang="en-AU"/>
          </a:p>
          <a:p>
            <a:pPr marL="354013" indent="-354013"/>
            <a:r>
              <a:rPr lang="en-AU"/>
              <a:t>bread</a:t>
            </a:r>
          </a:p>
          <a:p>
            <a:pPr marL="354013" indent="-354013"/>
            <a:r>
              <a:rPr lang="en-AU"/>
              <a:t>potatoes</a:t>
            </a:r>
          </a:p>
          <a:p>
            <a:pPr marL="354013" indent="-354013"/>
            <a:r>
              <a:rPr lang="en-AU"/>
              <a:t>chips</a:t>
            </a:r>
          </a:p>
          <a:p>
            <a:pPr marL="354013" indent="-354013"/>
            <a:r>
              <a:rPr lang="en-AU"/>
              <a:t>rice</a:t>
            </a:r>
          </a:p>
          <a:p>
            <a:pPr marL="354013" indent="-354013"/>
            <a:r>
              <a:rPr lang="en-AU"/>
              <a:t>pasta</a:t>
            </a:r>
          </a:p>
          <a:p>
            <a:pPr marL="354013" indent="-354013"/>
            <a:r>
              <a:rPr lang="en-AU"/>
              <a:t>cereals</a:t>
            </a:r>
          </a:p>
          <a:p>
            <a:pPr marL="354013" indent="-354013"/>
            <a:r>
              <a:rPr lang="en-AU"/>
              <a:t>cakes</a:t>
            </a:r>
          </a:p>
          <a:p>
            <a:pPr marL="354013" indent="-354013"/>
            <a:r>
              <a:rPr lang="en-AU"/>
              <a:t>biscuits</a:t>
            </a:r>
            <a:endParaRPr lang="en-AU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F3C8E-4A99-4455-9248-9D05805B932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939784"/>
          </a:xfrm>
        </p:spPr>
        <p:txBody>
          <a:bodyPr/>
          <a:lstStyle/>
          <a:p>
            <a:r>
              <a:rPr lang="en-AU" dirty="0" smtClean="0"/>
              <a:t>The Dual Signal Hypothesis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66738" indent="-566738">
              <a:buNone/>
            </a:pPr>
            <a:r>
              <a:rPr lang="en-AU" sz="3000" dirty="0" smtClean="0"/>
              <a:t>The primary lesion</a:t>
            </a:r>
          </a:p>
          <a:p>
            <a:pPr marL="566738" indent="-566738">
              <a:buNone/>
            </a:pPr>
            <a:endParaRPr lang="en-AU" sz="3000" dirty="0" smtClean="0"/>
          </a:p>
          <a:p>
            <a:pPr marL="566738" indent="-566738">
              <a:buNone/>
            </a:pPr>
            <a:r>
              <a:rPr lang="en-AU" sz="3000" dirty="0" smtClean="0"/>
              <a:t>	AND</a:t>
            </a:r>
            <a:endParaRPr lang="en-AU" sz="3000" b="1" dirty="0" smtClean="0"/>
          </a:p>
          <a:p>
            <a:pPr marL="566738" indent="-566738">
              <a:buNone/>
            </a:pPr>
            <a:endParaRPr lang="en-AU" sz="3000" dirty="0" smtClean="0"/>
          </a:p>
          <a:p>
            <a:pPr marL="566738" indent="-566738">
              <a:buNone/>
            </a:pPr>
            <a:r>
              <a:rPr lang="en-AU" sz="3000" dirty="0" smtClean="0"/>
              <a:t>Immune system dysregulation</a:t>
            </a:r>
          </a:p>
          <a:p>
            <a:pPr marL="566738" indent="-566738"/>
            <a:endParaRPr lang="en-AU" dirty="0" smtClean="0"/>
          </a:p>
          <a:p>
            <a:pPr marL="566738" indent="-566738"/>
            <a:endParaRPr lang="en-AU" dirty="0" smtClean="0"/>
          </a:p>
          <a:p>
            <a:pPr marL="566738" indent="-566738">
              <a:buNone/>
            </a:pPr>
            <a:endParaRPr lang="en-AU" dirty="0" smtClean="0"/>
          </a:p>
          <a:p>
            <a:pPr marL="566738" indent="-566738"/>
            <a:endParaRPr lang="en-AU" dirty="0" smtClean="0"/>
          </a:p>
          <a:p>
            <a:pPr marL="566738" indent="-566738">
              <a:buNone/>
            </a:pPr>
            <a:r>
              <a:rPr lang="en-AU" sz="1600" dirty="0" smtClean="0"/>
              <a:t>Westall FC, Root-Bernstein R. </a:t>
            </a:r>
            <a:r>
              <a:rPr lang="en-AU" sz="1600" i="1" dirty="0" smtClean="0"/>
              <a:t>Lancet</a:t>
            </a:r>
            <a:r>
              <a:rPr lang="en-AU" sz="1600" dirty="0" smtClean="0"/>
              <a:t> 1986; </a:t>
            </a:r>
            <a:r>
              <a:rPr lang="en-AU" sz="1600" b="1" dirty="0" smtClean="0"/>
              <a:t>2</a:t>
            </a:r>
            <a:r>
              <a:rPr lang="en-AU" sz="1600" dirty="0" smtClean="0"/>
              <a:t>(8501): 251-252</a:t>
            </a:r>
          </a:p>
          <a:p>
            <a:pPr marL="566738" indent="-566738">
              <a:buFontTx/>
              <a:buNone/>
            </a:pPr>
            <a:endParaRPr lang="en-AU" dirty="0" smtClean="0"/>
          </a:p>
          <a:p>
            <a:pPr marL="566738" indent="-566738">
              <a:buFontTx/>
              <a:buNone/>
            </a:pPr>
            <a:r>
              <a:rPr lang="en-AU" dirty="0" smtClean="0"/>
              <a:t>	</a:t>
            </a:r>
          </a:p>
          <a:p>
            <a:pPr marL="566738" indent="-566738">
              <a:buFontTx/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390" y="1328395"/>
            <a:ext cx="3333814" cy="444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3"/>
            <a:ext cx="9144000" cy="1241425"/>
          </a:xfrm>
        </p:spPr>
        <p:txBody>
          <a:bodyPr/>
          <a:lstStyle/>
          <a:p>
            <a:r>
              <a:rPr lang="en-AU" dirty="0" smtClean="0"/>
              <a:t>UC: A </a:t>
            </a:r>
            <a:r>
              <a:rPr lang="en-AU" dirty="0"/>
              <a:t>Coherent Model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95400"/>
            <a:ext cx="8964612" cy="5013325"/>
          </a:xfrm>
        </p:spPr>
        <p:txBody>
          <a:bodyPr>
            <a:normAutofit lnSpcReduction="10000"/>
          </a:bodyPr>
          <a:lstStyle/>
          <a:p>
            <a:pPr marL="342000" indent="-342000"/>
            <a:r>
              <a:rPr lang="en-AU" dirty="0"/>
              <a:t>The composition of the bowel flora probably provides the primary lesion and the major source of immune dysregulation. This must receive the major emphasis through herbs, diet and supplements</a:t>
            </a:r>
          </a:p>
          <a:p>
            <a:pPr marL="342000" indent="-342000"/>
            <a:r>
              <a:rPr lang="en-AU" dirty="0"/>
              <a:t>In particular </a:t>
            </a:r>
            <a:r>
              <a:rPr lang="en-AU" dirty="0" err="1" smtClean="0"/>
              <a:t>sulfur</a:t>
            </a:r>
            <a:r>
              <a:rPr lang="en-AU" dirty="0" smtClean="0"/>
              <a:t> reducing bacteria </a:t>
            </a:r>
            <a:r>
              <a:rPr lang="en-AU" dirty="0"/>
              <a:t>and pathogenic </a:t>
            </a:r>
            <a:r>
              <a:rPr lang="en-AU" i="1" dirty="0"/>
              <a:t>E. coli</a:t>
            </a:r>
            <a:r>
              <a:rPr lang="en-AU" dirty="0"/>
              <a:t> strains need to be discouraged</a:t>
            </a:r>
          </a:p>
          <a:p>
            <a:pPr marL="342000" indent="-342000"/>
            <a:r>
              <a:rPr lang="en-AU" dirty="0" smtClean="0"/>
              <a:t>Cytomegalovirus may </a:t>
            </a:r>
            <a:r>
              <a:rPr lang="en-AU" dirty="0"/>
              <a:t>play a role as the primary lesion in some cases or feed the immune dysregulation in others</a:t>
            </a:r>
          </a:p>
          <a:p>
            <a:pPr marL="342000" indent="-342000"/>
            <a:r>
              <a:rPr lang="en-AU" dirty="0" err="1"/>
              <a:t>Endotoxemia</a:t>
            </a:r>
            <a:r>
              <a:rPr lang="en-AU" dirty="0"/>
              <a:t> and a leaky gut fuel the immune dysregulation in many cases</a:t>
            </a:r>
            <a:endParaRPr lang="en-A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88900"/>
            <a:ext cx="8893175" cy="1323975"/>
          </a:xfrm>
        </p:spPr>
        <p:txBody>
          <a:bodyPr>
            <a:normAutofit fontScale="90000"/>
          </a:bodyPr>
          <a:lstStyle/>
          <a:p>
            <a:r>
              <a:rPr lang="en-AU" dirty="0"/>
              <a:t>Ulcerative Colitis:</a:t>
            </a:r>
            <a:br>
              <a:rPr lang="en-AU" dirty="0"/>
            </a:br>
            <a:r>
              <a:rPr lang="en-AU" dirty="0"/>
              <a:t>Dietary Intervention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87563"/>
            <a:ext cx="8642350" cy="3862387"/>
          </a:xfrm>
        </p:spPr>
        <p:txBody>
          <a:bodyPr/>
          <a:lstStyle/>
          <a:p>
            <a:pPr marL="357188" indent="-357188">
              <a:spcBef>
                <a:spcPct val="50000"/>
              </a:spcBef>
            </a:pPr>
            <a:r>
              <a:rPr lang="en-AU" dirty="0"/>
              <a:t>The low </a:t>
            </a:r>
            <a:r>
              <a:rPr lang="en-AU" dirty="0" err="1"/>
              <a:t>sulfur</a:t>
            </a:r>
            <a:r>
              <a:rPr lang="en-AU" dirty="0"/>
              <a:t> diet should be strictly adhered to (with the exception of garlic for the Bowel Flora Protocol)</a:t>
            </a:r>
          </a:p>
          <a:p>
            <a:pPr marL="357188" indent="-357188">
              <a:spcBef>
                <a:spcPct val="50000"/>
              </a:spcBef>
            </a:pPr>
            <a:r>
              <a:rPr lang="en-AU" dirty="0"/>
              <a:t>This diet should also be dairy free</a:t>
            </a:r>
          </a:p>
          <a:p>
            <a:pPr marL="357188" indent="-357188">
              <a:spcBef>
                <a:spcPct val="50000"/>
              </a:spcBef>
            </a:pPr>
            <a:r>
              <a:rPr lang="en-AU" dirty="0"/>
              <a:t>There should be a high intake of soluble </a:t>
            </a:r>
            <a:r>
              <a:rPr lang="en-AU" dirty="0" err="1"/>
              <a:t>fiber</a:t>
            </a:r>
            <a:r>
              <a:rPr lang="en-AU" dirty="0"/>
              <a:t> to encourage SCFA production</a:t>
            </a:r>
            <a:endParaRPr lang="en-A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UC Protocol</a:t>
            </a:r>
          </a:p>
        </p:txBody>
      </p:sp>
      <p:sp>
        <p:nvSpPr>
          <p:cNvPr id="22221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72050"/>
          </a:xfrm>
        </p:spPr>
        <p:txBody>
          <a:bodyPr/>
          <a:lstStyle/>
          <a:p>
            <a:pPr marL="342000" indent="-342000" eaLnBrk="1" hangingPunct="1">
              <a:spcBef>
                <a:spcPts val="600"/>
              </a:spcBef>
            </a:pPr>
            <a:r>
              <a:rPr lang="en-AU" dirty="0" smtClean="0"/>
              <a:t>Begin treatment with the Gut Flora Protocol</a:t>
            </a:r>
          </a:p>
          <a:p>
            <a:pPr marL="342000" indent="-342000" eaLnBrk="1" hangingPunct="1">
              <a:spcBef>
                <a:spcPts val="600"/>
              </a:spcBef>
            </a:pPr>
            <a:r>
              <a:rPr lang="en-AU" dirty="0" err="1" smtClean="0"/>
              <a:t>Boswellia</a:t>
            </a:r>
            <a:r>
              <a:rPr lang="en-AU" dirty="0" smtClean="0"/>
              <a:t> Formula (2 to 4 per day)</a:t>
            </a:r>
          </a:p>
          <a:p>
            <a:pPr marL="342000" indent="-342000" eaLnBrk="1" hangingPunct="1">
              <a:spcBef>
                <a:spcPts val="600"/>
              </a:spcBef>
            </a:pPr>
            <a:r>
              <a:rPr lang="en-AU" dirty="0" smtClean="0"/>
              <a:t>Echinacea Premium (2 to 3 per day)</a:t>
            </a:r>
          </a:p>
          <a:p>
            <a:pPr marL="342000" indent="-342000" eaLnBrk="1" hangingPunct="1">
              <a:spcBef>
                <a:spcPts val="600"/>
              </a:spcBef>
            </a:pPr>
            <a:r>
              <a:rPr lang="en-AU" dirty="0" err="1" smtClean="0"/>
              <a:t>HiPep</a:t>
            </a:r>
            <a:r>
              <a:rPr lang="en-AU" dirty="0" smtClean="0"/>
              <a:t> tablets (3 to 4 per day)</a:t>
            </a:r>
            <a:endParaRPr lang="en-AU" b="1" dirty="0" smtClean="0"/>
          </a:p>
          <a:p>
            <a:pPr marL="342000" indent="-342000" eaLnBrk="1" hangingPunct="1">
              <a:spcBef>
                <a:spcPts val="600"/>
              </a:spcBef>
            </a:pPr>
            <a:r>
              <a:rPr lang="en-AU" dirty="0" smtClean="0"/>
              <a:t>Okra and Pepsin (2 to 6 per day)</a:t>
            </a:r>
          </a:p>
          <a:p>
            <a:pPr marL="342000" indent="-342000" eaLnBrk="1" hangingPunct="1">
              <a:spcBef>
                <a:spcPts val="600"/>
              </a:spcBef>
            </a:pPr>
            <a:r>
              <a:rPr lang="en-AU" dirty="0" err="1" smtClean="0"/>
              <a:t>Gastrex</a:t>
            </a:r>
            <a:r>
              <a:rPr lang="en-AU" dirty="0" smtClean="0"/>
              <a:t> (1 capsule before meals)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UC Protocol Continued</a:t>
            </a:r>
          </a:p>
        </p:txBody>
      </p:sp>
      <p:sp>
        <p:nvSpPr>
          <p:cNvPr id="22221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72050"/>
          </a:xfrm>
        </p:spPr>
        <p:txBody>
          <a:bodyPr/>
          <a:lstStyle/>
          <a:p>
            <a:pPr marL="342000" indent="-342000">
              <a:spcBef>
                <a:spcPts val="600"/>
              </a:spcBef>
            </a:pPr>
            <a:r>
              <a:rPr lang="en-AU" dirty="0" smtClean="0"/>
              <a:t>The low </a:t>
            </a:r>
            <a:r>
              <a:rPr lang="en-AU" dirty="0" err="1" smtClean="0"/>
              <a:t>sulfur</a:t>
            </a:r>
            <a:r>
              <a:rPr lang="en-AU" dirty="0" smtClean="0"/>
              <a:t> diet should be strictly adhered to (with the exception of garlic for the Bowel Flora Protocol)</a:t>
            </a:r>
          </a:p>
          <a:p>
            <a:pPr marL="342000" indent="-342000">
              <a:spcBef>
                <a:spcPts val="600"/>
              </a:spcBef>
            </a:pPr>
            <a:r>
              <a:rPr lang="en-AU" dirty="0" smtClean="0"/>
              <a:t>This diet should also be dairy free</a:t>
            </a:r>
          </a:p>
          <a:p>
            <a:pPr marL="342000" indent="-342000">
              <a:spcBef>
                <a:spcPts val="600"/>
              </a:spcBef>
            </a:pPr>
            <a:r>
              <a:rPr lang="en-AU" dirty="0" smtClean="0"/>
              <a:t>There should be a high intake of soluble </a:t>
            </a:r>
            <a:r>
              <a:rPr lang="en-AU" dirty="0" err="1" smtClean="0"/>
              <a:t>fiber</a:t>
            </a:r>
            <a:r>
              <a:rPr lang="en-AU" dirty="0" smtClean="0"/>
              <a:t> to encourage SCFA production</a:t>
            </a:r>
            <a:endParaRPr lang="en-AU" sz="1400" dirty="0" smtClean="0"/>
          </a:p>
          <a:p>
            <a:pPr eaLnBrk="1" hangingPunct="1"/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3663"/>
            <a:ext cx="8964613" cy="742950"/>
          </a:xfrm>
        </p:spPr>
        <p:txBody>
          <a:bodyPr>
            <a:normAutofit fontScale="90000"/>
          </a:bodyPr>
          <a:lstStyle/>
          <a:p>
            <a:r>
              <a:rPr lang="en-AU"/>
              <a:t>Ulcerative Colitis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168275" y="1196975"/>
            <a:ext cx="8651875" cy="4537075"/>
          </a:xfrm>
        </p:spPr>
        <p:txBody>
          <a:bodyPr/>
          <a:lstStyle/>
          <a:p>
            <a:pPr marL="357188" indent="-357188">
              <a:spcBef>
                <a:spcPct val="50000"/>
              </a:spcBef>
              <a:buFontTx/>
              <a:buNone/>
            </a:pPr>
            <a:r>
              <a:rPr lang="en-AU" b="1" dirty="0"/>
              <a:t>Additional Support (as required)</a:t>
            </a:r>
            <a:endParaRPr lang="en-AU" dirty="0"/>
          </a:p>
          <a:p>
            <a:pPr marL="342000" indent="-342000">
              <a:spcBef>
                <a:spcPts val="672"/>
              </a:spcBef>
            </a:pPr>
            <a:r>
              <a:rPr lang="en-AU" dirty="0"/>
              <a:t>The Bowel Flora Protocol on a long-term basis</a:t>
            </a:r>
          </a:p>
          <a:p>
            <a:pPr marL="342000" indent="-342000">
              <a:spcBef>
                <a:spcPts val="672"/>
              </a:spcBef>
            </a:pPr>
            <a:r>
              <a:rPr lang="en-AU" dirty="0" err="1"/>
              <a:t>Rehmannia</a:t>
            </a:r>
            <a:r>
              <a:rPr lang="en-AU" dirty="0"/>
              <a:t> Complex tablets (3-4 per day) to allay immune-mediated inflammation</a:t>
            </a:r>
          </a:p>
          <a:p>
            <a:pPr marL="342000" indent="-342000">
              <a:spcBef>
                <a:spcPts val="672"/>
              </a:spcBef>
            </a:pPr>
            <a:r>
              <a:rPr lang="en-AU" dirty="0" err="1"/>
              <a:t>Astragalus</a:t>
            </a:r>
            <a:r>
              <a:rPr lang="en-AU" dirty="0"/>
              <a:t> Complex tablets (4 per day) if the patient is debilitated with poor immune resistance</a:t>
            </a:r>
          </a:p>
          <a:p>
            <a:pPr marL="342000" indent="-342000">
              <a:spcBef>
                <a:spcPts val="672"/>
              </a:spcBef>
            </a:pPr>
            <a:r>
              <a:rPr lang="en-AU" dirty="0"/>
              <a:t>St John’s </a:t>
            </a:r>
            <a:r>
              <a:rPr lang="en-AU" dirty="0" err="1"/>
              <a:t>Wort</a:t>
            </a:r>
            <a:r>
              <a:rPr lang="en-AU" dirty="0"/>
              <a:t> tablets (3-4 per day) if a viral association is suspected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Primary Lesion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0335"/>
            <a:ext cx="8929718" cy="5221915"/>
          </a:xfrm>
        </p:spPr>
        <p:txBody>
          <a:bodyPr/>
          <a:lstStyle/>
          <a:p>
            <a:pPr marL="342000" indent="-342000">
              <a:buFontTx/>
              <a:buNone/>
            </a:pPr>
            <a:r>
              <a:rPr lang="en-AU" dirty="0" smtClean="0"/>
              <a:t>The drive to react to self and can be caused by:</a:t>
            </a:r>
          </a:p>
          <a:p>
            <a:pPr marL="742050" lvl="1" indent="-342000"/>
            <a:r>
              <a:rPr lang="en-AU" dirty="0" smtClean="0"/>
              <a:t>Infection</a:t>
            </a:r>
          </a:p>
          <a:p>
            <a:pPr marL="742050" lvl="1" indent="-342000"/>
            <a:r>
              <a:rPr lang="en-AU" dirty="0" smtClean="0"/>
              <a:t>Infestation</a:t>
            </a:r>
          </a:p>
          <a:p>
            <a:pPr marL="742050" lvl="1" indent="-342000"/>
            <a:r>
              <a:rPr lang="en-AU" dirty="0" smtClean="0"/>
              <a:t>Chronic tissue destruction or excessive apoptosis</a:t>
            </a:r>
          </a:p>
          <a:p>
            <a:pPr marL="342000" indent="-34200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991" y="3577771"/>
            <a:ext cx="3367313" cy="252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8505" y="3570514"/>
            <a:ext cx="3795129" cy="25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/>
          <a:lstStyle/>
          <a:p>
            <a:r>
              <a:rPr lang="en-AU" dirty="0" smtClean="0"/>
              <a:t>Immune System Dysregulation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92865"/>
            <a:ext cx="8472518" cy="5179385"/>
          </a:xfrm>
        </p:spPr>
        <p:txBody>
          <a:bodyPr/>
          <a:lstStyle/>
          <a:p>
            <a:pPr marL="0" indent="0">
              <a:spcBef>
                <a:spcPts val="624"/>
              </a:spcBef>
              <a:buFontTx/>
              <a:buNone/>
            </a:pPr>
            <a:r>
              <a:rPr lang="en-AU" sz="2800" dirty="0" smtClean="0"/>
              <a:t>A state of immune hyper-reactivity or imbalance and can be caused by:</a:t>
            </a:r>
          </a:p>
          <a:p>
            <a:pPr marL="742050" lvl="1" indent="-342000">
              <a:spcBef>
                <a:spcPts val="624"/>
              </a:spcBef>
            </a:pPr>
            <a:r>
              <a:rPr lang="en-AU" sz="2800" dirty="0" smtClean="0"/>
              <a:t>Infection, infestation, </a:t>
            </a:r>
            <a:r>
              <a:rPr lang="en-AU" sz="2800" dirty="0" err="1" smtClean="0"/>
              <a:t>endotoxemia</a:t>
            </a:r>
            <a:endParaRPr lang="en-AU" sz="2800" dirty="0" smtClean="0"/>
          </a:p>
          <a:p>
            <a:pPr marL="742050" lvl="1" indent="-342000">
              <a:spcBef>
                <a:spcPts val="624"/>
              </a:spcBef>
            </a:pPr>
            <a:r>
              <a:rPr lang="en-AU" sz="2800" dirty="0" smtClean="0"/>
              <a:t>Allergy or chemical sensitivity</a:t>
            </a:r>
          </a:p>
          <a:p>
            <a:pPr marL="742050" lvl="1" indent="-342000">
              <a:spcBef>
                <a:spcPts val="624"/>
              </a:spcBef>
            </a:pPr>
            <a:r>
              <a:rPr lang="en-AU" sz="2800" dirty="0" smtClean="0"/>
              <a:t>Diet</a:t>
            </a:r>
          </a:p>
          <a:p>
            <a:pPr marL="742050" lvl="1" indent="-342000">
              <a:spcBef>
                <a:spcPts val="624"/>
              </a:spcBef>
            </a:pPr>
            <a:r>
              <a:rPr lang="en-AU" sz="2800" dirty="0" smtClean="0"/>
              <a:t>Genetic factors</a:t>
            </a:r>
          </a:p>
          <a:p>
            <a:pPr marL="742050" lvl="1" indent="-342000">
              <a:spcBef>
                <a:spcPts val="624"/>
              </a:spcBef>
            </a:pPr>
            <a:r>
              <a:rPr lang="en-AU" sz="2800" dirty="0" smtClean="0"/>
              <a:t>Injury or foreign body</a:t>
            </a:r>
          </a:p>
          <a:p>
            <a:pPr marL="742050" lvl="1" indent="-342000">
              <a:spcBef>
                <a:spcPts val="624"/>
              </a:spcBef>
            </a:pPr>
            <a:r>
              <a:rPr lang="en-AU" sz="2800" dirty="0" smtClean="0"/>
              <a:t>Vaccination</a:t>
            </a:r>
          </a:p>
          <a:p>
            <a:pPr marL="742050" lvl="1" indent="-342000">
              <a:spcBef>
                <a:spcPts val="624"/>
              </a:spcBef>
            </a:pPr>
            <a:r>
              <a:rPr lang="en-AU" sz="2800" dirty="0" smtClean="0"/>
              <a:t>Stress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72"/>
            <a:ext cx="9144000" cy="762592"/>
          </a:xfrm>
        </p:spPr>
        <p:txBody>
          <a:bodyPr/>
          <a:lstStyle/>
          <a:p>
            <a:r>
              <a:rPr lang="en-AU" dirty="0" smtClean="0"/>
              <a:t>Mimicry in Nature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9803" y="6301759"/>
            <a:ext cx="2133600" cy="365125"/>
          </a:xfrm>
        </p:spPr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 t="12834" b="2567"/>
          <a:stretch>
            <a:fillRect/>
          </a:stretch>
        </p:blipFill>
        <p:spPr bwMode="auto">
          <a:xfrm>
            <a:off x="98994" y="1360973"/>
            <a:ext cx="8921165" cy="528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3917" t="17057" r="1958" b="20199"/>
          <a:stretch>
            <a:fillRect/>
          </a:stretch>
        </p:blipFill>
        <p:spPr bwMode="auto">
          <a:xfrm>
            <a:off x="1" y="1447800"/>
            <a:ext cx="9143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Molecular Mimicry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35395"/>
            <a:ext cx="8929718" cy="5136855"/>
          </a:xfrm>
        </p:spPr>
        <p:txBody>
          <a:bodyPr/>
          <a:lstStyle/>
          <a:p>
            <a:pPr marL="342000" indent="-342000">
              <a:lnSpc>
                <a:spcPct val="90000"/>
              </a:lnSpc>
            </a:pPr>
            <a:r>
              <a:rPr lang="en-US" dirty="0" smtClean="0"/>
              <a:t>Molecular mimicry (MM) explains the similarity between amino acid sequences of surface proteins on pathogens and host proteins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Pathogens mimic host proteins to be viewed as ‘self’ by the host immune system and avoid detection</a:t>
            </a:r>
          </a:p>
          <a:p>
            <a:pPr marL="342000" indent="-342000">
              <a:lnSpc>
                <a:spcPct val="90000"/>
              </a:lnSpc>
            </a:pPr>
            <a:r>
              <a:rPr lang="en-AU" dirty="0" smtClean="0"/>
              <a:t>Evidence showing an association between infectious agents and the presence of autoimmune disease and an observed cross-reactivity of self antigens with microbial determinants</a:t>
            </a:r>
          </a:p>
          <a:p>
            <a:pPr marL="342000" indent="-342000">
              <a:lnSpc>
                <a:spcPct val="90000"/>
              </a:lnSpc>
              <a:buNone/>
            </a:pPr>
            <a:endParaRPr lang="en-AU" sz="1400" dirty="0" smtClean="0"/>
          </a:p>
          <a:p>
            <a:pPr marL="457200" indent="-457200" eaLnBrk="1" hangingPunct="1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Oldstone</a:t>
            </a:r>
            <a:r>
              <a:rPr lang="en-US" sz="1400" dirty="0" smtClean="0"/>
              <a:t>, M.B. Molecular mimicry and autoimmune disease, </a:t>
            </a:r>
            <a:r>
              <a:rPr lang="en-US" sz="1400" i="1" dirty="0" smtClean="0"/>
              <a:t>Cell, </a:t>
            </a:r>
            <a:r>
              <a:rPr lang="en-US" sz="1400" dirty="0" smtClean="0"/>
              <a:t>1987;</a:t>
            </a:r>
            <a:r>
              <a:rPr lang="en-US" sz="1400" b="1" dirty="0" smtClean="0"/>
              <a:t>50</a:t>
            </a:r>
            <a:r>
              <a:rPr lang="en-US" sz="1400" dirty="0" smtClean="0"/>
              <a:t>(6): 819-820</a:t>
            </a:r>
          </a:p>
          <a:p>
            <a:pPr marL="457200" indent="-457200" eaLnBrk="1" hangingPunct="1">
              <a:buNone/>
            </a:pPr>
            <a:r>
              <a:rPr lang="en-US" sz="1400" dirty="0" smtClean="0"/>
              <a:t>	Albert, L.J., Inman, R.D. Molecular mimicry and autoimmunity, </a:t>
            </a:r>
            <a:r>
              <a:rPr lang="en-US" sz="1400" i="1" dirty="0" smtClean="0"/>
              <a:t>NEJM, </a:t>
            </a:r>
            <a:r>
              <a:rPr lang="en-US" sz="1400" dirty="0" smtClean="0"/>
              <a:t>1999;</a:t>
            </a:r>
            <a:r>
              <a:rPr lang="en-US" sz="1400" b="1" dirty="0" smtClean="0"/>
              <a:t>341</a:t>
            </a:r>
            <a:r>
              <a:rPr lang="en-US" sz="1400" dirty="0" smtClean="0"/>
              <a:t>(27): 2068-2074</a:t>
            </a:r>
          </a:p>
          <a:p>
            <a:pPr marL="457200" indent="-457200" eaLnBrk="1" hangingPunct="1">
              <a:buNone/>
            </a:pPr>
            <a:r>
              <a:rPr lang="en-US" sz="1400" dirty="0" smtClean="0"/>
              <a:t>	</a:t>
            </a:r>
            <a:r>
              <a:rPr lang="en-AU" sz="1400" dirty="0" smtClean="0"/>
              <a:t>Liang B, </a:t>
            </a:r>
            <a:r>
              <a:rPr lang="en-AU" sz="1400" dirty="0" err="1" smtClean="0"/>
              <a:t>Mamula</a:t>
            </a:r>
            <a:r>
              <a:rPr lang="en-AU" sz="1400" dirty="0" smtClean="0"/>
              <a:t> MJ. </a:t>
            </a:r>
            <a:r>
              <a:rPr lang="en-AU" sz="1400" i="1" dirty="0" smtClean="0"/>
              <a:t>Cell. Mol. Life Sci.</a:t>
            </a:r>
            <a:r>
              <a:rPr lang="en-AU" sz="1400" dirty="0" smtClean="0"/>
              <a:t> 2000; </a:t>
            </a:r>
            <a:r>
              <a:rPr lang="en-AU" sz="1400" b="1" dirty="0" smtClean="0"/>
              <a:t>57</a:t>
            </a:r>
            <a:r>
              <a:rPr lang="en-AU" sz="1400" dirty="0" smtClean="0"/>
              <a:t>: 561-568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2E49-5330-4652-BDFA-8522AD8263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12482</TotalTime>
  <Words>2971</Words>
  <Application>Microsoft Macintosh PowerPoint</Application>
  <PresentationFormat>On-screen Show (4:3)</PresentationFormat>
  <Paragraphs>447</Paragraphs>
  <Slides>54</Slides>
  <Notes>53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Autoimmune Diseases</vt:lpstr>
      <vt:lpstr>Self Recognition</vt:lpstr>
      <vt:lpstr>AID Progression</vt:lpstr>
      <vt:lpstr>The Dual Signal Hypothesis</vt:lpstr>
      <vt:lpstr>The Primary Lesion</vt:lpstr>
      <vt:lpstr>Immune System Dysregulation</vt:lpstr>
      <vt:lpstr>Mimicry in Nature</vt:lpstr>
      <vt:lpstr>Molecular Mimicry</vt:lpstr>
      <vt:lpstr>Royal Lee and Autoimmunity</vt:lpstr>
      <vt:lpstr>Slide 11</vt:lpstr>
      <vt:lpstr>Slide 12</vt:lpstr>
      <vt:lpstr>Slide 13</vt:lpstr>
      <vt:lpstr>Pathogen-Triggered AID</vt:lpstr>
      <vt:lpstr>Setting the Scene</vt:lpstr>
      <vt:lpstr>The Aims of Herbal Support</vt:lpstr>
      <vt:lpstr>Treatment of AID</vt:lpstr>
      <vt:lpstr>1. Treatment Strategy</vt:lpstr>
      <vt:lpstr>2. Treatment Strategy</vt:lpstr>
      <vt:lpstr>Slide 20</vt:lpstr>
      <vt:lpstr>GI Flora Balance Protocol</vt:lpstr>
      <vt:lpstr>3. Treatment Strategy</vt:lpstr>
      <vt:lpstr>Echinacea and Heat Shock Proteins</vt:lpstr>
      <vt:lpstr>Heat Shock Proteins</vt:lpstr>
      <vt:lpstr>4. Treatment Strategy</vt:lpstr>
      <vt:lpstr>5. Treatment Strategy</vt:lpstr>
      <vt:lpstr>5. Treatment Strategy</vt:lpstr>
      <vt:lpstr>6. Treatment Strategy</vt:lpstr>
      <vt:lpstr>7. Treatment Strategy</vt:lpstr>
      <vt:lpstr>8. Treatment Strategy</vt:lpstr>
      <vt:lpstr>9. Treatment Strategy</vt:lpstr>
      <vt:lpstr>10. Treatment Strategy</vt:lpstr>
      <vt:lpstr>RA: A Coherent Model</vt:lpstr>
      <vt:lpstr>RA: Treatment Strategy</vt:lpstr>
      <vt:lpstr>RA Protocol</vt:lpstr>
      <vt:lpstr>Andrographis and RA</vt:lpstr>
      <vt:lpstr>Additional Support (as required)</vt:lpstr>
      <vt:lpstr>Additional Support (as required)</vt:lpstr>
      <vt:lpstr>AS: A Coherent Model</vt:lpstr>
      <vt:lpstr>AS Protocol</vt:lpstr>
      <vt:lpstr>AS Additional Support</vt:lpstr>
      <vt:lpstr>CD: A Coherent Model</vt:lpstr>
      <vt:lpstr>CD Protocol</vt:lpstr>
      <vt:lpstr>CD Additional Support </vt:lpstr>
      <vt:lpstr>Hashimoto’s Thyroiditis</vt:lpstr>
      <vt:lpstr>Slide 46</vt:lpstr>
      <vt:lpstr>Appendix</vt:lpstr>
      <vt:lpstr>Low Antigenic Diet</vt:lpstr>
      <vt:lpstr>Low Starch Diet</vt:lpstr>
      <vt:lpstr>UC: A Coherent Model</vt:lpstr>
      <vt:lpstr>Ulcerative Colitis: Dietary Intervention</vt:lpstr>
      <vt:lpstr>UC Protocol</vt:lpstr>
      <vt:lpstr>UC Protocol Continued</vt:lpstr>
      <vt:lpstr>Ulcerative Colitis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Phytotherapy for Bone Health</dc:title>
  <dc:creator>Lee</dc:creator>
  <cp:lastModifiedBy>Stephen Panayiotou</cp:lastModifiedBy>
  <cp:revision>881</cp:revision>
  <dcterms:created xsi:type="dcterms:W3CDTF">2011-11-10T15:59:51Z</dcterms:created>
  <dcterms:modified xsi:type="dcterms:W3CDTF">2011-11-10T16:05:18Z</dcterms:modified>
</cp:coreProperties>
</file>